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10693400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10" d="100"/>
          <a:sy n="110" d="100"/>
        </p:scale>
        <p:origin x="1688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88709" y="4895088"/>
            <a:ext cx="1066800" cy="1800225"/>
          </a:xfrm>
          <a:custGeom>
            <a:avLst/>
            <a:gdLst/>
            <a:ahLst/>
            <a:cxnLst/>
            <a:rect l="l" t="t" r="r" b="b"/>
            <a:pathLst>
              <a:path w="1066800" h="1800225">
                <a:moveTo>
                  <a:pt x="1066495" y="0"/>
                </a:moveTo>
                <a:lnTo>
                  <a:pt x="0" y="0"/>
                </a:lnTo>
                <a:lnTo>
                  <a:pt x="0" y="1799996"/>
                </a:lnTo>
                <a:lnTo>
                  <a:pt x="1066495" y="1799996"/>
                </a:lnTo>
                <a:lnTo>
                  <a:pt x="1066495" y="0"/>
                </a:lnTo>
                <a:close/>
              </a:path>
            </a:pathLst>
          </a:custGeom>
          <a:solidFill>
            <a:srgbClr val="003C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288709" y="3036239"/>
            <a:ext cx="1066800" cy="1800225"/>
          </a:xfrm>
          <a:custGeom>
            <a:avLst/>
            <a:gdLst/>
            <a:ahLst/>
            <a:cxnLst/>
            <a:rect l="l" t="t" r="r" b="b"/>
            <a:pathLst>
              <a:path w="1066800" h="1800225">
                <a:moveTo>
                  <a:pt x="1066495" y="0"/>
                </a:moveTo>
                <a:lnTo>
                  <a:pt x="0" y="0"/>
                </a:lnTo>
                <a:lnTo>
                  <a:pt x="0" y="1799996"/>
                </a:lnTo>
                <a:lnTo>
                  <a:pt x="1066495" y="1799996"/>
                </a:lnTo>
                <a:lnTo>
                  <a:pt x="1066495" y="0"/>
                </a:lnTo>
                <a:close/>
              </a:path>
            </a:pathLst>
          </a:custGeom>
          <a:solidFill>
            <a:srgbClr val="5281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427225" y="4895088"/>
            <a:ext cx="1066800" cy="1800225"/>
          </a:xfrm>
          <a:custGeom>
            <a:avLst/>
            <a:gdLst/>
            <a:ahLst/>
            <a:cxnLst/>
            <a:rect l="l" t="t" r="r" b="b"/>
            <a:pathLst>
              <a:path w="1066800" h="1800225">
                <a:moveTo>
                  <a:pt x="1066495" y="0"/>
                </a:moveTo>
                <a:lnTo>
                  <a:pt x="0" y="0"/>
                </a:lnTo>
                <a:lnTo>
                  <a:pt x="0" y="1799996"/>
                </a:lnTo>
                <a:lnTo>
                  <a:pt x="1066495" y="1799996"/>
                </a:lnTo>
                <a:lnTo>
                  <a:pt x="1066495" y="0"/>
                </a:lnTo>
                <a:close/>
              </a:path>
            </a:pathLst>
          </a:custGeom>
          <a:solidFill>
            <a:srgbClr val="7E84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427225" y="3036239"/>
            <a:ext cx="1066800" cy="1800225"/>
          </a:xfrm>
          <a:custGeom>
            <a:avLst/>
            <a:gdLst/>
            <a:ahLst/>
            <a:cxnLst/>
            <a:rect l="l" t="t" r="r" b="b"/>
            <a:pathLst>
              <a:path w="1066800" h="1800225">
                <a:moveTo>
                  <a:pt x="1066495" y="0"/>
                </a:moveTo>
                <a:lnTo>
                  <a:pt x="0" y="0"/>
                </a:lnTo>
                <a:lnTo>
                  <a:pt x="0" y="1799996"/>
                </a:lnTo>
                <a:lnTo>
                  <a:pt x="1066495" y="1799996"/>
                </a:lnTo>
                <a:lnTo>
                  <a:pt x="1066495" y="0"/>
                </a:lnTo>
                <a:close/>
              </a:path>
            </a:pathLst>
          </a:custGeom>
          <a:solidFill>
            <a:srgbClr val="80BA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231F2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231F2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231F2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5639" y="287525"/>
            <a:ext cx="10122120" cy="33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231F20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40300" y="1805393"/>
            <a:ext cx="2338705" cy="212153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5240" algn="ctr">
              <a:lnSpc>
                <a:spcPct val="100000"/>
              </a:lnSpc>
              <a:spcBef>
                <a:spcPts val="310"/>
              </a:spcBef>
            </a:pPr>
            <a:r>
              <a:rPr sz="600" dirty="0">
                <a:solidFill>
                  <a:srgbClr val="231F20"/>
                </a:solidFill>
                <a:latin typeface="Tahoma"/>
                <a:cs typeface="Tahoma"/>
              </a:rPr>
              <a:t>O</a:t>
            </a:r>
            <a:r>
              <a:rPr sz="600" spc="-7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600" spc="114" dirty="0">
                <a:solidFill>
                  <a:srgbClr val="231F20"/>
                </a:solidFill>
                <a:latin typeface="Tahoma"/>
                <a:cs typeface="Tahoma"/>
              </a:rPr>
              <a:t>N</a:t>
            </a:r>
            <a:r>
              <a:rPr sz="600" dirty="0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sz="600" spc="-7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endParaRPr sz="600">
              <a:latin typeface="Tahoma"/>
              <a:cs typeface="Tahoma"/>
            </a:endParaRPr>
          </a:p>
          <a:p>
            <a:pPr marL="59055" marR="53340" algn="ctr">
              <a:lnSpc>
                <a:spcPct val="125000"/>
              </a:lnSpc>
              <a:spcBef>
                <a:spcPts val="40"/>
              </a:spcBef>
            </a:pP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Target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the right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countries with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clear opportunities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for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Local</a:t>
            </a:r>
            <a:endParaRPr sz="800">
              <a:latin typeface="Tahoma"/>
              <a:cs typeface="Tahoma"/>
            </a:endParaRPr>
          </a:p>
          <a:p>
            <a:pPr marL="15240" algn="ctr">
              <a:lnSpc>
                <a:spcPct val="100000"/>
              </a:lnSpc>
              <a:spcBef>
                <a:spcPts val="720"/>
              </a:spcBef>
            </a:pPr>
            <a:r>
              <a:rPr sz="600" spc="80" dirty="0">
                <a:solidFill>
                  <a:srgbClr val="231F20"/>
                </a:solidFill>
                <a:latin typeface="Tahoma"/>
                <a:cs typeface="Tahoma"/>
              </a:rPr>
              <a:t>TWO</a:t>
            </a:r>
            <a:r>
              <a:rPr sz="600" spc="-7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endParaRPr sz="6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28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Strategically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invest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in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sales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M&amp;A</a:t>
            </a:r>
            <a:endParaRPr sz="800">
              <a:latin typeface="Tahoma"/>
              <a:cs typeface="Tahoma"/>
            </a:endParaRPr>
          </a:p>
          <a:p>
            <a:pPr marL="15240" algn="ctr">
              <a:lnSpc>
                <a:spcPct val="100000"/>
              </a:lnSpc>
              <a:spcBef>
                <a:spcPts val="725"/>
              </a:spcBef>
            </a:pPr>
            <a:r>
              <a:rPr sz="600" spc="95" dirty="0">
                <a:solidFill>
                  <a:srgbClr val="231F20"/>
                </a:solidFill>
                <a:latin typeface="Tahoma"/>
                <a:cs typeface="Tahoma"/>
              </a:rPr>
              <a:t>THREE</a:t>
            </a:r>
            <a:r>
              <a:rPr sz="600" spc="-7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endParaRPr sz="600">
              <a:latin typeface="Tahoma"/>
              <a:cs typeface="Tahoma"/>
            </a:endParaRPr>
          </a:p>
          <a:p>
            <a:pPr marL="12065" marR="5080" algn="ctr">
              <a:lnSpc>
                <a:spcPct val="125000"/>
              </a:lnSpc>
              <a:spcBef>
                <a:spcPts val="4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Drive principal projects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extra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works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on all Local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accounts</a:t>
            </a:r>
            <a:endParaRPr sz="800">
              <a:latin typeface="Tahoma"/>
              <a:cs typeface="Tahoma"/>
            </a:endParaRPr>
          </a:p>
          <a:p>
            <a:pPr marL="15240" algn="ctr">
              <a:lnSpc>
                <a:spcPct val="100000"/>
              </a:lnSpc>
              <a:spcBef>
                <a:spcPts val="725"/>
              </a:spcBef>
            </a:pPr>
            <a:r>
              <a:rPr sz="600" spc="114" dirty="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sz="600" dirty="0">
                <a:solidFill>
                  <a:srgbClr val="231F20"/>
                </a:solidFill>
                <a:latin typeface="Tahoma"/>
                <a:cs typeface="Tahoma"/>
              </a:rPr>
              <a:t>O</a:t>
            </a:r>
            <a:r>
              <a:rPr sz="600" spc="-7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600" spc="120" dirty="0">
                <a:solidFill>
                  <a:srgbClr val="231F20"/>
                </a:solidFill>
                <a:latin typeface="Tahoma"/>
                <a:cs typeface="Tahoma"/>
              </a:rPr>
              <a:t>U</a:t>
            </a:r>
            <a:r>
              <a:rPr sz="600" dirty="0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sz="600" spc="-7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endParaRPr sz="600">
              <a:latin typeface="Tahoma"/>
              <a:cs typeface="Tahoma"/>
            </a:endParaRPr>
          </a:p>
          <a:p>
            <a:pPr marL="158750" marR="151765" algn="ctr">
              <a:lnSpc>
                <a:spcPct val="125000"/>
              </a:lnSpc>
              <a:spcBef>
                <a:spcPts val="4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Sell the wider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CBRE 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A&amp;T,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Enterprise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T&amp;T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globally</a:t>
            </a:r>
            <a:endParaRPr sz="800">
              <a:latin typeface="Tahoma"/>
              <a:cs typeface="Tahoma"/>
            </a:endParaRPr>
          </a:p>
          <a:p>
            <a:pPr marL="14604" algn="ctr">
              <a:lnSpc>
                <a:spcPct val="100000"/>
              </a:lnSpc>
              <a:spcBef>
                <a:spcPts val="720"/>
              </a:spcBef>
            </a:pPr>
            <a:r>
              <a:rPr sz="600" spc="85" dirty="0">
                <a:solidFill>
                  <a:srgbClr val="231F20"/>
                </a:solidFill>
                <a:latin typeface="Tahoma"/>
                <a:cs typeface="Tahoma"/>
              </a:rPr>
              <a:t>FIVE</a:t>
            </a:r>
            <a:r>
              <a:rPr sz="600" spc="-7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endParaRPr sz="6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28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Global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Data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Center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domination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77898" y="4125783"/>
            <a:ext cx="16637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marR="5080" indent="-221615">
              <a:lnSpc>
                <a:spcPct val="125000"/>
              </a:lnSpc>
              <a:spcBef>
                <a:spcPts val="10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Everything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is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always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underpinned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by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our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people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technology</a:t>
            </a:r>
            <a:endParaRPr sz="8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03365" y="4747018"/>
            <a:ext cx="203263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GWS</a:t>
            </a:r>
            <a:r>
              <a:rPr sz="1000" b="1" spc="-2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|</a:t>
            </a:r>
            <a:r>
              <a:rPr sz="1000" b="1" spc="-1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LOCAL</a:t>
            </a:r>
            <a:r>
              <a:rPr sz="1000" b="1" spc="-2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&amp;</a:t>
            </a:r>
            <a:r>
              <a:rPr sz="1000" b="1" spc="-2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DCS</a:t>
            </a:r>
            <a:r>
              <a:rPr sz="1000" b="1" spc="-2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BUSINESS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13299" y="4233260"/>
            <a:ext cx="117284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2022</a:t>
            </a:r>
            <a:r>
              <a:rPr sz="1000" b="1" spc="-7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PRIORITIES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94431" y="677415"/>
            <a:ext cx="106870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OUR</a:t>
            </a:r>
            <a:r>
              <a:rPr sz="1000" b="1" spc="-7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DIVISIONS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86300" y="677415"/>
            <a:ext cx="204533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GWS</a:t>
            </a:r>
            <a:r>
              <a:rPr sz="1000" b="1" spc="-4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LOCAL</a:t>
            </a:r>
            <a:r>
              <a:rPr sz="1000" b="1" spc="-4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DIFFERENTIATORS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40195" y="677415"/>
            <a:ext cx="153860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FIVE</a:t>
            </a:r>
            <a:r>
              <a:rPr sz="1000" b="1" spc="-4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GROWTH</a:t>
            </a:r>
            <a:r>
              <a:rPr sz="1000" b="1" spc="-4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PILLARS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7997" y="741591"/>
            <a:ext cx="2205355" cy="334645"/>
          </a:xfrm>
          <a:prstGeom prst="rect">
            <a:avLst/>
          </a:prstGeom>
          <a:solidFill>
            <a:srgbClr val="80BAAC"/>
          </a:solidFill>
        </p:spPr>
        <p:txBody>
          <a:bodyPr vert="horz" wrap="square" lIns="0" tIns="48260" rIns="0" bIns="0" rtlCol="0">
            <a:spAutoFit/>
          </a:bodyPr>
          <a:lstStyle/>
          <a:p>
            <a:pPr marL="125730">
              <a:lnSpc>
                <a:spcPct val="100000"/>
              </a:lnSpc>
              <a:spcBef>
                <a:spcPts val="380"/>
              </a:spcBef>
            </a:pPr>
            <a:r>
              <a:rPr sz="1500" b="1" dirty="0">
                <a:solidFill>
                  <a:srgbClr val="FFFFFF"/>
                </a:solidFill>
                <a:latin typeface="Tahoma"/>
                <a:cs typeface="Tahoma"/>
              </a:rPr>
              <a:t>2022</a:t>
            </a:r>
            <a:r>
              <a:rPr sz="150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spc="-5" dirty="0">
                <a:solidFill>
                  <a:srgbClr val="FFFFFF"/>
                </a:solidFill>
                <a:latin typeface="Tahoma"/>
                <a:cs typeface="Tahoma"/>
              </a:rPr>
              <a:t>Plan</a:t>
            </a:r>
            <a:r>
              <a:rPr sz="150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spc="-5" dirty="0">
                <a:solidFill>
                  <a:srgbClr val="FFFFFF"/>
                </a:solidFill>
                <a:latin typeface="Tahoma"/>
                <a:cs typeface="Tahoma"/>
              </a:rPr>
              <a:t>on</a:t>
            </a:r>
            <a:r>
              <a:rPr sz="1500" b="1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150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spc="-5" dirty="0">
                <a:solidFill>
                  <a:srgbClr val="FFFFFF"/>
                </a:solidFill>
                <a:latin typeface="Tahoma"/>
                <a:cs typeface="Tahoma"/>
              </a:rPr>
              <a:t>Page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85639" y="287525"/>
            <a:ext cx="21913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GWS</a:t>
            </a:r>
            <a:r>
              <a:rPr spc="-30" dirty="0"/>
              <a:t> </a:t>
            </a:r>
            <a:r>
              <a:rPr dirty="0"/>
              <a:t>|</a:t>
            </a:r>
            <a:r>
              <a:rPr spc="-25" dirty="0"/>
              <a:t> </a:t>
            </a:r>
            <a:r>
              <a:rPr dirty="0"/>
              <a:t>Local</a:t>
            </a:r>
            <a:r>
              <a:rPr spc="-25" dirty="0"/>
              <a:t> </a:t>
            </a:r>
            <a:r>
              <a:rPr dirty="0"/>
              <a:t>&amp;</a:t>
            </a:r>
            <a:r>
              <a:rPr spc="-20" dirty="0"/>
              <a:t> </a:t>
            </a:r>
            <a:r>
              <a:rPr spc="-5" dirty="0"/>
              <a:t>DCS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78384" y="1862696"/>
            <a:ext cx="2205355" cy="615315"/>
          </a:xfrm>
          <a:prstGeom prst="rect">
            <a:avLst/>
          </a:prstGeom>
          <a:solidFill>
            <a:srgbClr val="DBD99A"/>
          </a:solidFill>
        </p:spPr>
        <p:txBody>
          <a:bodyPr vert="horz" wrap="square" lIns="0" tIns="3175" rIns="0" bIns="0" rtlCol="0">
            <a:spAutoFit/>
          </a:bodyPr>
          <a:lstStyle/>
          <a:p>
            <a:pPr marL="183515" marR="176530" indent="19050">
              <a:lnSpc>
                <a:spcPct val="116700"/>
              </a:lnSpc>
              <a:spcBef>
                <a:spcPts val="25"/>
              </a:spcBef>
            </a:pPr>
            <a:r>
              <a:rPr sz="1500" b="1" spc="-5" dirty="0">
                <a:solidFill>
                  <a:srgbClr val="FFFFFF"/>
                </a:solidFill>
                <a:latin typeface="Tahoma"/>
                <a:cs typeface="Tahoma"/>
              </a:rPr>
              <a:t>Realising Potential </a:t>
            </a:r>
            <a:r>
              <a:rPr sz="1500" b="1" spc="-4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dirty="0">
                <a:solidFill>
                  <a:srgbClr val="FFFFFF"/>
                </a:solidFill>
                <a:latin typeface="Tahoma"/>
                <a:cs typeface="Tahoma"/>
              </a:rPr>
              <a:t>in</a:t>
            </a:r>
            <a:r>
              <a:rPr sz="1500" b="1" spc="-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spc="-5" dirty="0">
                <a:solidFill>
                  <a:srgbClr val="FFFFFF"/>
                </a:solidFill>
                <a:latin typeface="Tahoma"/>
                <a:cs typeface="Tahoma"/>
              </a:rPr>
              <a:t>Every</a:t>
            </a:r>
            <a:r>
              <a:rPr sz="1500" b="1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spc="-5" dirty="0">
                <a:solidFill>
                  <a:srgbClr val="FFFFFF"/>
                </a:solidFill>
                <a:latin typeface="Tahoma"/>
                <a:cs typeface="Tahoma"/>
              </a:rPr>
              <a:t>Dimension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75300" y="2690665"/>
            <a:ext cx="9518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528184"/>
                </a:solidFill>
                <a:latin typeface="Tahoma"/>
                <a:cs typeface="Tahoma"/>
              </a:rPr>
              <a:t>RISE</a:t>
            </a:r>
            <a:r>
              <a:rPr sz="1200" b="1" spc="-7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200" b="1" dirty="0">
                <a:solidFill>
                  <a:srgbClr val="528184"/>
                </a:solidFill>
                <a:latin typeface="Tahoma"/>
                <a:cs typeface="Tahoma"/>
              </a:rPr>
              <a:t>Values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8010" y="3087288"/>
            <a:ext cx="928369" cy="1311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FFFFFF"/>
                </a:solidFill>
                <a:latin typeface="Tahoma"/>
                <a:cs typeface="Tahoma"/>
              </a:rPr>
              <a:t>RESPECT</a:t>
            </a:r>
            <a:endParaRPr sz="10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525"/>
              </a:spcBef>
            </a:pPr>
            <a:r>
              <a:rPr sz="800" spc="-15" dirty="0">
                <a:solidFill>
                  <a:srgbClr val="FFFFFF"/>
                </a:solidFill>
                <a:latin typeface="Tahoma"/>
                <a:cs typeface="Tahoma"/>
              </a:rPr>
              <a:t>We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act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with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consideration for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others’ ideas and </a:t>
            </a:r>
            <a:r>
              <a:rPr sz="8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share information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openly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to inspire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trust</a:t>
            </a:r>
            <a:r>
              <a:rPr sz="800" spc="-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800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encourage </a:t>
            </a:r>
            <a:r>
              <a:rPr sz="800" spc="-2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collaboration.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86519" y="3087288"/>
            <a:ext cx="941069" cy="1159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FFFFFF"/>
                </a:solidFill>
                <a:latin typeface="Tahoma"/>
                <a:cs typeface="Tahoma"/>
              </a:rPr>
              <a:t>INTEGRITY</a:t>
            </a:r>
            <a:endParaRPr sz="10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525"/>
              </a:spcBef>
            </a:pP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No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one</a:t>
            </a:r>
            <a:r>
              <a:rPr sz="800" spc="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individual, </a:t>
            </a:r>
            <a:r>
              <a:rPr sz="8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no one deal, no one </a:t>
            </a:r>
            <a:r>
              <a:rPr sz="800" spc="-2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client,</a:t>
            </a:r>
            <a:r>
              <a:rPr sz="800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is</a:t>
            </a:r>
            <a:r>
              <a:rPr sz="800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bigger</a:t>
            </a:r>
            <a:r>
              <a:rPr sz="800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than </a:t>
            </a:r>
            <a:r>
              <a:rPr sz="800" spc="-2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our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commitment to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our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company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and </a:t>
            </a:r>
            <a:r>
              <a:rPr sz="8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what</a:t>
            </a:r>
            <a:r>
              <a:rPr sz="800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we</a:t>
            </a:r>
            <a:r>
              <a:rPr sz="800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stand</a:t>
            </a:r>
            <a:r>
              <a:rPr sz="800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30" dirty="0">
                <a:solidFill>
                  <a:srgbClr val="FFFFFF"/>
                </a:solidFill>
                <a:latin typeface="Tahoma"/>
                <a:cs typeface="Tahoma"/>
              </a:rPr>
              <a:t>for.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8010" y="4960480"/>
            <a:ext cx="913765" cy="1616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FFFFFF"/>
                </a:solidFill>
                <a:latin typeface="Tahoma"/>
                <a:cs typeface="Tahoma"/>
              </a:rPr>
              <a:t>SERVICE</a:t>
            </a:r>
            <a:endParaRPr sz="10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525"/>
              </a:spcBef>
            </a:pPr>
            <a:r>
              <a:rPr sz="800" spc="-15" dirty="0">
                <a:solidFill>
                  <a:srgbClr val="FFFFFF"/>
                </a:solidFill>
                <a:latin typeface="Tahoma"/>
                <a:cs typeface="Tahoma"/>
              </a:rPr>
              <a:t>We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approach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our </a:t>
            </a:r>
            <a:r>
              <a:rPr sz="8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clients’ challenges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with</a:t>
            </a:r>
            <a:r>
              <a:rPr sz="800" spc="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enthusiasm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and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diligence,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building long-term </a:t>
            </a:r>
            <a:r>
              <a:rPr sz="8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relationships by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connecting</a:t>
            </a:r>
            <a:r>
              <a:rPr sz="800" spc="25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the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right</a:t>
            </a:r>
            <a:r>
              <a:rPr sz="800" spc="-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people,</a:t>
            </a:r>
            <a:r>
              <a:rPr sz="800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capital </a:t>
            </a:r>
            <a:r>
              <a:rPr sz="800" spc="-2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and</a:t>
            </a:r>
            <a:r>
              <a:rPr sz="800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opportunities.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86519" y="4960480"/>
            <a:ext cx="845819" cy="1159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145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FFFFFF"/>
                </a:solidFill>
                <a:latin typeface="Tahoma"/>
                <a:cs typeface="Tahoma"/>
              </a:rPr>
              <a:t>EXCELLENCE</a:t>
            </a:r>
            <a:endParaRPr sz="10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525"/>
              </a:spcBef>
            </a:pPr>
            <a:r>
              <a:rPr sz="800" spc="-15" dirty="0">
                <a:solidFill>
                  <a:srgbClr val="FFFFFF"/>
                </a:solidFill>
                <a:latin typeface="Tahoma"/>
                <a:cs typeface="Tahoma"/>
              </a:rPr>
              <a:t>We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focus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relentlessly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on </a:t>
            </a:r>
            <a:r>
              <a:rPr sz="8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creating winning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 outcomes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for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our </a:t>
            </a:r>
            <a:r>
              <a:rPr sz="8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clients, </a:t>
            </a:r>
            <a:r>
              <a:rPr sz="800" spc="-10" dirty="0">
                <a:solidFill>
                  <a:srgbClr val="FFFFFF"/>
                </a:solidFill>
                <a:latin typeface="Tahoma"/>
                <a:cs typeface="Tahoma"/>
              </a:rPr>
              <a:t>employees </a:t>
            </a:r>
            <a:r>
              <a:rPr sz="800" spc="-2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FFFFFF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FFFFFF"/>
                </a:solidFill>
                <a:latin typeface="Tahoma"/>
                <a:cs typeface="Tahoma"/>
              </a:rPr>
              <a:t>shareholders.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75300" y="1273676"/>
            <a:ext cx="19443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CBRE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creates the real estate solutions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tomorrow,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so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businesses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people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thrive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632377" y="1456556"/>
            <a:ext cx="7493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35965" algn="l"/>
              </a:tabLst>
            </a:pPr>
            <a:r>
              <a:rPr sz="800" u="heavy" dirty="0">
                <a:solidFill>
                  <a:srgbClr val="231F20"/>
                </a:solidFill>
                <a:uFill>
                  <a:solidFill>
                    <a:srgbClr val="D6DEDF"/>
                  </a:solidFill>
                </a:uFill>
                <a:latin typeface="Tahoma"/>
                <a:cs typeface="Tahoma"/>
              </a:rPr>
              <a:t> 	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494431" y="4528537"/>
            <a:ext cx="1127125" cy="2527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2405" marR="295275" indent="-180340">
              <a:lnSpc>
                <a:spcPct val="125000"/>
              </a:lnSpc>
              <a:spcBef>
                <a:spcPts val="100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spc="-90" dirty="0">
                <a:solidFill>
                  <a:srgbClr val="231F20"/>
                </a:solidFill>
                <a:latin typeface="Tahoma"/>
                <a:cs typeface="Tahoma"/>
              </a:rPr>
              <a:t>T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alent, </a:t>
            </a:r>
            <a:r>
              <a:rPr sz="800" spc="-90" dirty="0">
                <a:solidFill>
                  <a:srgbClr val="231F20"/>
                </a:solidFill>
                <a:latin typeface="Tahoma"/>
                <a:cs typeface="Tahoma"/>
              </a:rPr>
              <a:t>T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alent,  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Talent</a:t>
            </a:r>
            <a:endParaRPr sz="800">
              <a:latin typeface="Tahoma"/>
              <a:cs typeface="Tahoma"/>
            </a:endParaRPr>
          </a:p>
          <a:p>
            <a:pPr marL="192405" marR="106045" indent="-180340">
              <a:lnSpc>
                <a:spcPct val="125000"/>
              </a:lnSpc>
              <a:spcBef>
                <a:spcPts val="280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Connecting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with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our</a:t>
            </a:r>
            <a:r>
              <a:rPr sz="800" spc="25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customers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and</a:t>
            </a:r>
            <a:r>
              <a:rPr sz="800" spc="18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renewing</a:t>
            </a:r>
            <a:r>
              <a:rPr sz="800" spc="-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our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contracts</a:t>
            </a:r>
            <a:endParaRPr sz="800">
              <a:latin typeface="Tahoma"/>
              <a:cs typeface="Tahoma"/>
            </a:endParaRPr>
          </a:p>
          <a:p>
            <a:pPr marL="192405" marR="24765" indent="-180340">
              <a:lnSpc>
                <a:spcPct val="125000"/>
              </a:lnSpc>
              <a:spcBef>
                <a:spcPts val="285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Connecting</a:t>
            </a:r>
            <a:r>
              <a:rPr sz="800" spc="-4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with</a:t>
            </a:r>
            <a:r>
              <a:rPr sz="800" spc="-4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our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teams</a:t>
            </a:r>
            <a:endParaRPr sz="800">
              <a:latin typeface="Tahoma"/>
              <a:cs typeface="Tahoma"/>
            </a:endParaRPr>
          </a:p>
          <a:p>
            <a:pPr marL="192405" marR="250190" indent="-180340">
              <a:lnSpc>
                <a:spcPct val="125000"/>
              </a:lnSpc>
              <a:spcBef>
                <a:spcPts val="285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Embeddin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g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the 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model globally</a:t>
            </a:r>
            <a:endParaRPr sz="800">
              <a:latin typeface="Tahoma"/>
              <a:cs typeface="Tahoma"/>
            </a:endParaRPr>
          </a:p>
          <a:p>
            <a:pPr marL="192405" marR="271145" indent="-180340">
              <a:lnSpc>
                <a:spcPct val="125000"/>
              </a:lnSpc>
              <a:spcBef>
                <a:spcPts val="280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Data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Center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ans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ormation</a:t>
            </a:r>
            <a:endParaRPr sz="800">
              <a:latin typeface="Tahoma"/>
              <a:cs typeface="Tahoma"/>
            </a:endParaRPr>
          </a:p>
          <a:p>
            <a:pPr marL="192405" indent="-180340">
              <a:lnSpc>
                <a:spcPct val="100000"/>
              </a:lnSpc>
              <a:spcBef>
                <a:spcPts val="525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D&amp;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T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stack</a:t>
            </a:r>
            <a:endParaRPr sz="800">
              <a:latin typeface="Tahoma"/>
              <a:cs typeface="Tahoma"/>
            </a:endParaRPr>
          </a:p>
          <a:p>
            <a:pPr marL="192405" marR="5080" indent="-180340">
              <a:lnSpc>
                <a:spcPct val="125000"/>
              </a:lnSpc>
              <a:spcBef>
                <a:spcPts val="285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Rolling</a:t>
            </a:r>
            <a:r>
              <a:rPr sz="800" spc="-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out</a:t>
            </a:r>
            <a:r>
              <a:rPr sz="800" spc="-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customer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care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globally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741800" y="4528537"/>
            <a:ext cx="1106805" cy="23031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2405" marR="59690" indent="-180340">
              <a:lnSpc>
                <a:spcPct val="125000"/>
              </a:lnSpc>
              <a:spcBef>
                <a:spcPts val="100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Driving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M&amp;A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in</a:t>
            </a:r>
            <a:r>
              <a:rPr sz="800" spc="-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our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target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markets</a:t>
            </a:r>
            <a:endParaRPr sz="800">
              <a:latin typeface="Tahoma"/>
              <a:cs typeface="Tahoma"/>
            </a:endParaRPr>
          </a:p>
          <a:p>
            <a:pPr marL="192405" marR="38735" indent="-180340">
              <a:lnSpc>
                <a:spcPct val="125000"/>
              </a:lnSpc>
              <a:spcBef>
                <a:spcPts val="280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Driving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extra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works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projects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in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mature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markets</a:t>
            </a:r>
            <a:endParaRPr sz="800">
              <a:latin typeface="Tahoma"/>
              <a:cs typeface="Tahoma"/>
            </a:endParaRPr>
          </a:p>
          <a:p>
            <a:pPr marL="192405" indent="-180340">
              <a:lnSpc>
                <a:spcPct val="100000"/>
              </a:lnSpc>
              <a:spcBef>
                <a:spcPts val="525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Technical</a:t>
            </a:r>
            <a:r>
              <a:rPr sz="800" spc="-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excellence</a:t>
            </a:r>
            <a:endParaRPr sz="800">
              <a:latin typeface="Tahoma"/>
              <a:cs typeface="Tahoma"/>
            </a:endParaRPr>
          </a:p>
          <a:p>
            <a:pPr marL="192405" indent="-180340">
              <a:lnSpc>
                <a:spcPct val="100000"/>
              </a:lnSpc>
              <a:spcBef>
                <a:spcPts val="525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RISE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Exceptional</a:t>
            </a:r>
            <a:endParaRPr sz="800">
              <a:latin typeface="Tahoma"/>
              <a:cs typeface="Tahoma"/>
            </a:endParaRPr>
          </a:p>
          <a:p>
            <a:pPr marL="192405" marR="130810">
              <a:lnSpc>
                <a:spcPct val="125000"/>
              </a:lnSpc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–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be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rolled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out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globally</a:t>
            </a:r>
            <a:endParaRPr sz="800">
              <a:latin typeface="Tahoma"/>
              <a:cs typeface="Tahoma"/>
            </a:endParaRPr>
          </a:p>
          <a:p>
            <a:pPr marL="192405" marR="5080" indent="-180340">
              <a:lnSpc>
                <a:spcPct val="125000"/>
              </a:lnSpc>
              <a:spcBef>
                <a:spcPts val="280"/>
              </a:spcBef>
              <a:buChar char="•"/>
              <a:tabLst>
                <a:tab pos="192405" algn="l"/>
                <a:tab pos="193040" algn="l"/>
              </a:tabLst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Monthly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Career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Connect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call with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Ian Entwisle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–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available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all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Local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&amp;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DCS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employees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199005" y="981011"/>
            <a:ext cx="2205355" cy="3620770"/>
          </a:xfrm>
          <a:prstGeom prst="rect">
            <a:avLst/>
          </a:prstGeom>
          <a:solidFill>
            <a:srgbClr val="D4E0E1"/>
          </a:solidFill>
        </p:spPr>
        <p:txBody>
          <a:bodyPr vert="horz" wrap="square" lIns="0" tIns="71120" rIns="0" bIns="0" rtlCol="0">
            <a:spAutoFit/>
          </a:bodyPr>
          <a:lstStyle/>
          <a:p>
            <a:pPr marL="116839">
              <a:lnSpc>
                <a:spcPct val="100000"/>
              </a:lnSpc>
              <a:spcBef>
                <a:spcPts val="560"/>
              </a:spcBef>
            </a:pP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Business</a:t>
            </a:r>
            <a:r>
              <a:rPr sz="800" b="1" spc="-3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Unit</a:t>
            </a:r>
            <a:r>
              <a:rPr sz="800" b="1" spc="-3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Structure</a:t>
            </a:r>
            <a:endParaRPr sz="800">
              <a:latin typeface="Tahoma"/>
              <a:cs typeface="Tahoma"/>
            </a:endParaRPr>
          </a:p>
          <a:p>
            <a:pPr marL="296545" marR="757555" indent="-180340">
              <a:lnSpc>
                <a:spcPct val="125000"/>
              </a:lnSpc>
              <a:buChar char="•"/>
              <a:tabLst>
                <a:tab pos="296545" algn="l"/>
                <a:tab pos="29718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Enhanced Local customer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responsiveness</a:t>
            </a:r>
            <a:endParaRPr sz="800">
              <a:latin typeface="Tahoma"/>
              <a:cs typeface="Tahoma"/>
            </a:endParaRPr>
          </a:p>
          <a:p>
            <a:pPr marL="296545" marR="607695" indent="-180340">
              <a:lnSpc>
                <a:spcPct val="125000"/>
              </a:lnSpc>
              <a:buChar char="•"/>
              <a:tabLst>
                <a:tab pos="296545" algn="l"/>
                <a:tab pos="29718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Empowered and accountable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onsite teams</a:t>
            </a:r>
            <a:endParaRPr sz="800">
              <a:latin typeface="Tahoma"/>
              <a:cs typeface="Tahoma"/>
            </a:endParaRPr>
          </a:p>
          <a:p>
            <a:pPr marL="296545" indent="-180340">
              <a:lnSpc>
                <a:spcPct val="100000"/>
              </a:lnSpc>
              <a:spcBef>
                <a:spcPts val="240"/>
              </a:spcBef>
              <a:buChar char="•"/>
              <a:tabLst>
                <a:tab pos="296545" algn="l"/>
                <a:tab pos="29718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Immediate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response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challenges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231F20"/>
              </a:buClr>
              <a:buFont typeface="Tahoma"/>
              <a:buChar char="•"/>
            </a:pPr>
            <a:endParaRPr sz="1150">
              <a:latin typeface="Tahoma"/>
              <a:cs typeface="Tahoma"/>
            </a:endParaRPr>
          </a:p>
          <a:p>
            <a:pPr marL="116839">
              <a:lnSpc>
                <a:spcPct val="100000"/>
              </a:lnSpc>
            </a:pP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Technical</a:t>
            </a:r>
            <a:r>
              <a:rPr sz="800" b="1" spc="-5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Self-Performance</a:t>
            </a:r>
            <a:endParaRPr sz="800">
              <a:latin typeface="Tahoma"/>
              <a:cs typeface="Tahoma"/>
            </a:endParaRPr>
          </a:p>
          <a:p>
            <a:pPr marL="296545" indent="-180340">
              <a:lnSpc>
                <a:spcPct val="100000"/>
              </a:lnSpc>
              <a:spcBef>
                <a:spcPts val="240"/>
              </a:spcBef>
              <a:buChar char="•"/>
              <a:tabLst>
                <a:tab pos="296545" algn="l"/>
                <a:tab pos="29718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Hard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services,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technical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expertise</a:t>
            </a:r>
            <a:endParaRPr sz="800">
              <a:latin typeface="Tahoma"/>
              <a:cs typeface="Tahoma"/>
            </a:endParaRPr>
          </a:p>
          <a:p>
            <a:pPr marL="296545" indent="-180340">
              <a:lnSpc>
                <a:spcPct val="100000"/>
              </a:lnSpc>
              <a:spcBef>
                <a:spcPts val="240"/>
              </a:spcBef>
              <a:buChar char="•"/>
              <a:tabLst>
                <a:tab pos="296545" algn="l"/>
                <a:tab pos="29718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Engineering</a:t>
            </a:r>
            <a:r>
              <a:rPr sz="800" spc="-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excellence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231F20"/>
              </a:buClr>
              <a:buFont typeface="Tahoma"/>
              <a:buChar char="•"/>
            </a:pPr>
            <a:endParaRPr sz="1150">
              <a:latin typeface="Tahoma"/>
              <a:cs typeface="Tahoma"/>
            </a:endParaRPr>
          </a:p>
          <a:p>
            <a:pPr marL="116839">
              <a:lnSpc>
                <a:spcPct val="100000"/>
              </a:lnSpc>
            </a:pP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Principal</a:t>
            </a:r>
            <a:r>
              <a:rPr sz="800" b="1" spc="-5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Projects</a:t>
            </a:r>
            <a:endParaRPr sz="800">
              <a:latin typeface="Tahoma"/>
              <a:cs typeface="Tahoma"/>
            </a:endParaRPr>
          </a:p>
          <a:p>
            <a:pPr marL="296545" marR="610870" indent="-180340">
              <a:lnSpc>
                <a:spcPct val="125000"/>
              </a:lnSpc>
              <a:buChar char="•"/>
              <a:tabLst>
                <a:tab pos="296545" algn="l"/>
                <a:tab pos="29718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Experts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in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lifecycle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asset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replacement</a:t>
            </a:r>
            <a:endParaRPr sz="800">
              <a:latin typeface="Tahoma"/>
              <a:cs typeface="Tahoma"/>
            </a:endParaRPr>
          </a:p>
          <a:p>
            <a:pPr marL="296545" indent="-180340">
              <a:lnSpc>
                <a:spcPct val="100000"/>
              </a:lnSpc>
              <a:spcBef>
                <a:spcPts val="240"/>
              </a:spcBef>
              <a:buChar char="•"/>
              <a:tabLst>
                <a:tab pos="296545" algn="l"/>
                <a:tab pos="29718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Site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team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knowledge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expertise</a:t>
            </a:r>
            <a:endParaRPr sz="800">
              <a:latin typeface="Tahoma"/>
              <a:cs typeface="Tahoma"/>
            </a:endParaRPr>
          </a:p>
          <a:p>
            <a:pPr marL="296545" marR="339090" indent="-180340">
              <a:lnSpc>
                <a:spcPct val="125000"/>
              </a:lnSpc>
              <a:buChar char="•"/>
              <a:tabLst>
                <a:tab pos="296545" algn="l"/>
                <a:tab pos="297180" algn="l"/>
              </a:tabLst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Build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long-term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maintenance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plans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owned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at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site level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231F20"/>
              </a:buClr>
              <a:buFont typeface="Tahoma"/>
              <a:buChar char="•"/>
            </a:pPr>
            <a:endParaRPr sz="1150">
              <a:latin typeface="Tahoma"/>
              <a:cs typeface="Tahoma"/>
            </a:endParaRPr>
          </a:p>
          <a:p>
            <a:pPr marL="116839">
              <a:lnSpc>
                <a:spcPct val="100000"/>
              </a:lnSpc>
            </a:pP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Fixed</a:t>
            </a:r>
            <a:r>
              <a:rPr sz="800" b="1" spc="-5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Price</a:t>
            </a:r>
            <a:endParaRPr sz="800">
              <a:latin typeface="Tahoma"/>
              <a:cs typeface="Tahoma"/>
            </a:endParaRPr>
          </a:p>
          <a:p>
            <a:pPr marL="296545" indent="-180340">
              <a:lnSpc>
                <a:spcPct val="100000"/>
              </a:lnSpc>
              <a:spcBef>
                <a:spcPts val="240"/>
              </a:spcBef>
              <a:buChar char="•"/>
              <a:tabLst>
                <a:tab pos="296545" algn="l"/>
                <a:tab pos="297180" algn="l"/>
              </a:tabLst>
            </a:pP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Total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cost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ownership</a:t>
            </a:r>
            <a:endParaRPr sz="800">
              <a:latin typeface="Tahoma"/>
              <a:cs typeface="Tahoma"/>
            </a:endParaRPr>
          </a:p>
          <a:p>
            <a:pPr marL="296545" indent="-180340">
              <a:lnSpc>
                <a:spcPct val="100000"/>
              </a:lnSpc>
              <a:spcBef>
                <a:spcPts val="240"/>
              </a:spcBef>
              <a:buChar char="•"/>
              <a:tabLst>
                <a:tab pos="296545" algn="l"/>
                <a:tab pos="297180" algn="l"/>
              </a:tabLst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Outcome-led</a:t>
            </a:r>
            <a:r>
              <a:rPr sz="800" spc="-5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scope</a:t>
            </a:r>
            <a:endParaRPr sz="800">
              <a:latin typeface="Tahoma"/>
              <a:cs typeface="Tahoma"/>
            </a:endParaRPr>
          </a:p>
          <a:p>
            <a:pPr marL="296545" indent="-180340">
              <a:lnSpc>
                <a:spcPct val="100000"/>
              </a:lnSpc>
              <a:spcBef>
                <a:spcPts val="240"/>
              </a:spcBef>
              <a:buChar char="•"/>
              <a:tabLst>
                <a:tab pos="296545" algn="l"/>
                <a:tab pos="297180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Drives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innovation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cost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reduction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186300" y="4747018"/>
            <a:ext cx="1831339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THE</a:t>
            </a:r>
            <a:r>
              <a:rPr sz="1000" b="1" spc="-4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EXCEPTIONAL</a:t>
            </a:r>
            <a:r>
              <a:rPr sz="1000" b="1" spc="-4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AWARDS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186300" y="5042296"/>
            <a:ext cx="21526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The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Exceptional Awards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allow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you to recognise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and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reward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employees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who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have demonstrated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exceptional behaviours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delivered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in one of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our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four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strategic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pillars: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186300" y="5804296"/>
            <a:ext cx="1372870" cy="6350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92405" indent="-180340">
              <a:lnSpc>
                <a:spcPct val="100000"/>
              </a:lnSpc>
              <a:spcBef>
                <a:spcPts val="340"/>
              </a:spcBef>
              <a:buChar char="•"/>
              <a:tabLst>
                <a:tab pos="193040" algn="l"/>
              </a:tabLst>
            </a:pP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Clients</a:t>
            </a:r>
            <a:r>
              <a:rPr sz="800" b="1" spc="-5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231F20"/>
                </a:solidFill>
                <a:latin typeface="Tahoma"/>
                <a:cs typeface="Tahoma"/>
              </a:rPr>
              <a:t>First</a:t>
            </a:r>
            <a:endParaRPr sz="800">
              <a:latin typeface="Tahoma"/>
              <a:cs typeface="Tahoma"/>
            </a:endParaRPr>
          </a:p>
          <a:p>
            <a:pPr marL="192405" indent="-180340">
              <a:lnSpc>
                <a:spcPct val="100000"/>
              </a:lnSpc>
              <a:spcBef>
                <a:spcPts val="240"/>
              </a:spcBef>
              <a:buChar char="•"/>
              <a:tabLst>
                <a:tab pos="193040" algn="l"/>
              </a:tabLst>
            </a:pP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Bes</a:t>
            </a:r>
            <a:r>
              <a:rPr sz="800" b="1" dirty="0">
                <a:solidFill>
                  <a:srgbClr val="231F20"/>
                </a:solidFill>
                <a:latin typeface="Tahoma"/>
                <a:cs typeface="Tahoma"/>
              </a:rPr>
              <a:t>t </a:t>
            </a: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Talent</a:t>
            </a:r>
            <a:endParaRPr sz="800">
              <a:latin typeface="Tahoma"/>
              <a:cs typeface="Tahoma"/>
            </a:endParaRPr>
          </a:p>
          <a:p>
            <a:pPr marL="192405" indent="-180340">
              <a:lnSpc>
                <a:spcPct val="100000"/>
              </a:lnSpc>
              <a:spcBef>
                <a:spcPts val="240"/>
              </a:spcBef>
              <a:buChar char="•"/>
              <a:tabLst>
                <a:tab pos="193040" algn="l"/>
              </a:tabLst>
            </a:pP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Innovation</a:t>
            </a:r>
            <a:endParaRPr sz="800">
              <a:latin typeface="Tahoma"/>
              <a:cs typeface="Tahoma"/>
            </a:endParaRPr>
          </a:p>
          <a:p>
            <a:pPr marL="192405" indent="-180340">
              <a:lnSpc>
                <a:spcPct val="100000"/>
              </a:lnSpc>
              <a:spcBef>
                <a:spcPts val="240"/>
              </a:spcBef>
              <a:buChar char="•"/>
              <a:tabLst>
                <a:tab pos="193040" algn="l"/>
              </a:tabLst>
            </a:pPr>
            <a:r>
              <a:rPr sz="800" b="1" dirty="0">
                <a:solidFill>
                  <a:srgbClr val="231F20"/>
                </a:solidFill>
                <a:latin typeface="Tahoma"/>
                <a:cs typeface="Tahoma"/>
              </a:rPr>
              <a:t>Operational </a:t>
            </a: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Excellence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000406" y="5444064"/>
            <a:ext cx="92011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80BAAC"/>
                </a:solidFill>
                <a:latin typeface="Tahoma"/>
                <a:cs typeface="Tahoma"/>
              </a:rPr>
              <a:t>$3.8B</a:t>
            </a:r>
            <a:endParaRPr sz="20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Gross</a:t>
            </a:r>
            <a:r>
              <a:rPr sz="800" spc="-4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revenue</a:t>
            </a:r>
            <a:r>
              <a:rPr sz="800" spc="-4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2021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045083" y="5444064"/>
            <a:ext cx="1077595" cy="60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DBD99A"/>
                </a:solidFill>
                <a:latin typeface="Tahoma"/>
                <a:cs typeface="Tahoma"/>
              </a:rPr>
              <a:t>+13%</a:t>
            </a:r>
            <a:endParaRPr sz="20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</a:pP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Revenue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trade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variance</a:t>
            </a:r>
            <a:endParaRPr sz="8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vs.</a:t>
            </a:r>
            <a:r>
              <a:rPr sz="800" spc="-5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2020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21599" y="6635576"/>
            <a:ext cx="1010919" cy="60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94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3D7BA6"/>
                </a:solidFill>
                <a:latin typeface="Tahoma"/>
                <a:cs typeface="Tahoma"/>
              </a:rPr>
              <a:t>19,000+</a:t>
            </a:r>
            <a:endParaRPr sz="20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Empl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oy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ee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supporting</a:t>
            </a:r>
            <a:endParaRPr sz="800">
              <a:latin typeface="Tahoma"/>
              <a:cs typeface="Tahoma"/>
            </a:endParaRPr>
          </a:p>
          <a:p>
            <a:pPr marL="72390">
              <a:lnSpc>
                <a:spcPct val="100000"/>
              </a:lnSpc>
              <a:spcBef>
                <a:spcPts val="24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GWS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|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Local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&amp;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DCS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360152" y="6623701"/>
            <a:ext cx="448309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003C2F"/>
                </a:solidFill>
                <a:latin typeface="Tahoma"/>
                <a:cs typeface="Tahoma"/>
              </a:rPr>
              <a:t>29</a:t>
            </a:r>
            <a:endParaRPr sz="20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Countries</a:t>
            </a:r>
            <a:endParaRPr sz="800">
              <a:latin typeface="Tahoma"/>
              <a:cs typeface="Tahoma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3606990" y="981114"/>
            <a:ext cx="800100" cy="571500"/>
            <a:chOff x="3606990" y="981114"/>
            <a:chExt cx="800100" cy="571500"/>
          </a:xfrm>
        </p:grpSpPr>
        <p:sp>
          <p:nvSpPr>
            <p:cNvPr id="30" name="object 30"/>
            <p:cNvSpPr/>
            <p:nvPr/>
          </p:nvSpPr>
          <p:spPr>
            <a:xfrm>
              <a:off x="4102278" y="1222412"/>
              <a:ext cx="114300" cy="330200"/>
            </a:xfrm>
            <a:custGeom>
              <a:avLst/>
              <a:gdLst/>
              <a:ahLst/>
              <a:cxnLst/>
              <a:rect l="l" t="t" r="r" b="b"/>
              <a:pathLst>
                <a:path w="114300" h="330200">
                  <a:moveTo>
                    <a:pt x="88900" y="38100"/>
                  </a:moveTo>
                  <a:lnTo>
                    <a:pt x="25400" y="38100"/>
                  </a:lnTo>
                  <a:lnTo>
                    <a:pt x="25400" y="292100"/>
                  </a:lnTo>
                  <a:lnTo>
                    <a:pt x="88900" y="292100"/>
                  </a:lnTo>
                  <a:lnTo>
                    <a:pt x="88900" y="38100"/>
                  </a:lnTo>
                  <a:close/>
                </a:path>
                <a:path w="114300" h="330200">
                  <a:moveTo>
                    <a:pt x="114300" y="304800"/>
                  </a:moveTo>
                  <a:lnTo>
                    <a:pt x="0" y="304800"/>
                  </a:lnTo>
                  <a:lnTo>
                    <a:pt x="0" y="330200"/>
                  </a:lnTo>
                  <a:lnTo>
                    <a:pt x="114300" y="330200"/>
                  </a:lnTo>
                  <a:lnTo>
                    <a:pt x="114300" y="304800"/>
                  </a:lnTo>
                  <a:close/>
                </a:path>
                <a:path w="114300" h="330200">
                  <a:moveTo>
                    <a:pt x="114300" y="0"/>
                  </a:moveTo>
                  <a:lnTo>
                    <a:pt x="0" y="0"/>
                  </a:lnTo>
                  <a:lnTo>
                    <a:pt x="0" y="25400"/>
                  </a:lnTo>
                  <a:lnTo>
                    <a:pt x="114300" y="254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1F37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949878" y="1222412"/>
              <a:ext cx="114300" cy="330200"/>
            </a:xfrm>
            <a:custGeom>
              <a:avLst/>
              <a:gdLst/>
              <a:ahLst/>
              <a:cxnLst/>
              <a:rect l="l" t="t" r="r" b="b"/>
              <a:pathLst>
                <a:path w="114300" h="330200">
                  <a:moveTo>
                    <a:pt x="88900" y="38100"/>
                  </a:moveTo>
                  <a:lnTo>
                    <a:pt x="25400" y="38100"/>
                  </a:lnTo>
                  <a:lnTo>
                    <a:pt x="25400" y="292100"/>
                  </a:lnTo>
                  <a:lnTo>
                    <a:pt x="88900" y="292100"/>
                  </a:lnTo>
                  <a:lnTo>
                    <a:pt x="88900" y="38100"/>
                  </a:lnTo>
                  <a:close/>
                </a:path>
                <a:path w="114300" h="330200">
                  <a:moveTo>
                    <a:pt x="114300" y="304800"/>
                  </a:moveTo>
                  <a:lnTo>
                    <a:pt x="0" y="304800"/>
                  </a:lnTo>
                  <a:lnTo>
                    <a:pt x="0" y="330200"/>
                  </a:lnTo>
                  <a:lnTo>
                    <a:pt x="114300" y="330200"/>
                  </a:lnTo>
                  <a:lnTo>
                    <a:pt x="114300" y="304800"/>
                  </a:lnTo>
                  <a:close/>
                </a:path>
                <a:path w="114300" h="330200">
                  <a:moveTo>
                    <a:pt x="114300" y="0"/>
                  </a:moveTo>
                  <a:lnTo>
                    <a:pt x="0" y="0"/>
                  </a:lnTo>
                  <a:lnTo>
                    <a:pt x="0" y="25400"/>
                  </a:lnTo>
                  <a:lnTo>
                    <a:pt x="114300" y="254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DBD9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797478" y="1222412"/>
              <a:ext cx="114300" cy="330200"/>
            </a:xfrm>
            <a:custGeom>
              <a:avLst/>
              <a:gdLst/>
              <a:ahLst/>
              <a:cxnLst/>
              <a:rect l="l" t="t" r="r" b="b"/>
              <a:pathLst>
                <a:path w="114300" h="330200">
                  <a:moveTo>
                    <a:pt x="88900" y="38100"/>
                  </a:moveTo>
                  <a:lnTo>
                    <a:pt x="25400" y="38100"/>
                  </a:lnTo>
                  <a:lnTo>
                    <a:pt x="25400" y="292100"/>
                  </a:lnTo>
                  <a:lnTo>
                    <a:pt x="88900" y="292100"/>
                  </a:lnTo>
                  <a:lnTo>
                    <a:pt x="88900" y="38100"/>
                  </a:lnTo>
                  <a:close/>
                </a:path>
                <a:path w="114300" h="330200">
                  <a:moveTo>
                    <a:pt x="114300" y="304800"/>
                  </a:moveTo>
                  <a:lnTo>
                    <a:pt x="0" y="304800"/>
                  </a:lnTo>
                  <a:lnTo>
                    <a:pt x="0" y="330200"/>
                  </a:lnTo>
                  <a:lnTo>
                    <a:pt x="114300" y="330200"/>
                  </a:lnTo>
                  <a:lnTo>
                    <a:pt x="114300" y="304800"/>
                  </a:lnTo>
                  <a:close/>
                </a:path>
                <a:path w="114300" h="330200">
                  <a:moveTo>
                    <a:pt x="114300" y="0"/>
                  </a:moveTo>
                  <a:lnTo>
                    <a:pt x="0" y="0"/>
                  </a:lnTo>
                  <a:lnTo>
                    <a:pt x="0" y="25400"/>
                  </a:lnTo>
                  <a:lnTo>
                    <a:pt x="114300" y="254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4352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645078" y="1222412"/>
              <a:ext cx="114300" cy="330200"/>
            </a:xfrm>
            <a:custGeom>
              <a:avLst/>
              <a:gdLst/>
              <a:ahLst/>
              <a:cxnLst/>
              <a:rect l="l" t="t" r="r" b="b"/>
              <a:pathLst>
                <a:path w="114300" h="330200">
                  <a:moveTo>
                    <a:pt x="101600" y="38100"/>
                  </a:moveTo>
                  <a:lnTo>
                    <a:pt x="25400" y="38100"/>
                  </a:lnTo>
                  <a:lnTo>
                    <a:pt x="25400" y="292100"/>
                  </a:lnTo>
                  <a:lnTo>
                    <a:pt x="101600" y="292100"/>
                  </a:lnTo>
                  <a:lnTo>
                    <a:pt x="101600" y="38100"/>
                  </a:lnTo>
                  <a:close/>
                </a:path>
                <a:path w="114300" h="330200">
                  <a:moveTo>
                    <a:pt x="114300" y="304800"/>
                  </a:moveTo>
                  <a:lnTo>
                    <a:pt x="0" y="304800"/>
                  </a:lnTo>
                  <a:lnTo>
                    <a:pt x="0" y="330200"/>
                  </a:lnTo>
                  <a:lnTo>
                    <a:pt x="114300" y="330200"/>
                  </a:lnTo>
                  <a:lnTo>
                    <a:pt x="114300" y="304800"/>
                  </a:lnTo>
                  <a:close/>
                </a:path>
                <a:path w="114300" h="330200">
                  <a:moveTo>
                    <a:pt x="114300" y="0"/>
                  </a:moveTo>
                  <a:lnTo>
                    <a:pt x="0" y="0"/>
                  </a:lnTo>
                  <a:lnTo>
                    <a:pt x="0" y="25400"/>
                  </a:lnTo>
                  <a:lnTo>
                    <a:pt x="114300" y="254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80BA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254678" y="1222412"/>
              <a:ext cx="114300" cy="330200"/>
            </a:xfrm>
            <a:custGeom>
              <a:avLst/>
              <a:gdLst/>
              <a:ahLst/>
              <a:cxnLst/>
              <a:rect l="l" t="t" r="r" b="b"/>
              <a:pathLst>
                <a:path w="114300" h="330200">
                  <a:moveTo>
                    <a:pt x="88900" y="38100"/>
                  </a:moveTo>
                  <a:lnTo>
                    <a:pt x="25400" y="38100"/>
                  </a:lnTo>
                  <a:lnTo>
                    <a:pt x="25400" y="292100"/>
                  </a:lnTo>
                  <a:lnTo>
                    <a:pt x="88900" y="292100"/>
                  </a:lnTo>
                  <a:lnTo>
                    <a:pt x="88900" y="38100"/>
                  </a:lnTo>
                  <a:close/>
                </a:path>
                <a:path w="114300" h="330200">
                  <a:moveTo>
                    <a:pt x="114300" y="304800"/>
                  </a:moveTo>
                  <a:lnTo>
                    <a:pt x="0" y="304800"/>
                  </a:lnTo>
                  <a:lnTo>
                    <a:pt x="0" y="330200"/>
                  </a:lnTo>
                  <a:lnTo>
                    <a:pt x="114300" y="330200"/>
                  </a:lnTo>
                  <a:lnTo>
                    <a:pt x="114300" y="304800"/>
                  </a:lnTo>
                  <a:close/>
                </a:path>
                <a:path w="114300" h="330200">
                  <a:moveTo>
                    <a:pt x="114300" y="0"/>
                  </a:moveTo>
                  <a:lnTo>
                    <a:pt x="0" y="0"/>
                  </a:lnTo>
                  <a:lnTo>
                    <a:pt x="0" y="25400"/>
                  </a:lnTo>
                  <a:lnTo>
                    <a:pt x="114300" y="254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95B3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606990" y="981125"/>
              <a:ext cx="800100" cy="228600"/>
            </a:xfrm>
            <a:custGeom>
              <a:avLst/>
              <a:gdLst/>
              <a:ahLst/>
              <a:cxnLst/>
              <a:rect l="l" t="t" r="r" b="b"/>
              <a:pathLst>
                <a:path w="800100" h="228600">
                  <a:moveTo>
                    <a:pt x="800100" y="203187"/>
                  </a:moveTo>
                  <a:lnTo>
                    <a:pt x="0" y="203187"/>
                  </a:lnTo>
                  <a:lnTo>
                    <a:pt x="0" y="228587"/>
                  </a:lnTo>
                  <a:lnTo>
                    <a:pt x="800100" y="228587"/>
                  </a:lnTo>
                  <a:lnTo>
                    <a:pt x="800100" y="203187"/>
                  </a:lnTo>
                  <a:close/>
                </a:path>
                <a:path w="800100" h="228600">
                  <a:moveTo>
                    <a:pt x="800100" y="177787"/>
                  </a:moveTo>
                  <a:lnTo>
                    <a:pt x="400240" y="0"/>
                  </a:lnTo>
                  <a:lnTo>
                    <a:pt x="0" y="177787"/>
                  </a:lnTo>
                  <a:lnTo>
                    <a:pt x="800100" y="177787"/>
                  </a:lnTo>
                  <a:close/>
                </a:path>
              </a:pathLst>
            </a:custGeom>
            <a:solidFill>
              <a:srgbClr val="D6DE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/>
          <p:nvPr/>
        </p:nvSpPr>
        <p:spPr>
          <a:xfrm>
            <a:off x="3606990" y="1616100"/>
            <a:ext cx="800100" cy="51435"/>
          </a:xfrm>
          <a:custGeom>
            <a:avLst/>
            <a:gdLst/>
            <a:ahLst/>
            <a:cxnLst/>
            <a:rect l="l" t="t" r="r" b="b"/>
            <a:pathLst>
              <a:path w="800100" h="51435">
                <a:moveTo>
                  <a:pt x="800100" y="0"/>
                </a:moveTo>
                <a:lnTo>
                  <a:pt x="0" y="0"/>
                </a:lnTo>
                <a:lnTo>
                  <a:pt x="0" y="50812"/>
                </a:lnTo>
                <a:lnTo>
                  <a:pt x="800100" y="50812"/>
                </a:lnTo>
                <a:lnTo>
                  <a:pt x="800100" y="0"/>
                </a:lnTo>
                <a:close/>
              </a:path>
            </a:pathLst>
          </a:custGeom>
          <a:solidFill>
            <a:srgbClr val="D6DED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7" name="object 37"/>
          <p:cNvGraphicFramePr>
            <a:graphicFrameLocks noGrp="1"/>
          </p:cNvGraphicFramePr>
          <p:nvPr/>
        </p:nvGraphicFramePr>
        <p:xfrm>
          <a:off x="5507126" y="981011"/>
          <a:ext cx="2353944" cy="31210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6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0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49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81025"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700" b="1" spc="-5" dirty="0">
                          <a:solidFill>
                            <a:srgbClr val="528184"/>
                          </a:solidFill>
                          <a:latin typeface="Tahoma"/>
                          <a:cs typeface="Tahoma"/>
                        </a:rPr>
                        <a:t>Division</a:t>
                      </a:r>
                      <a:endParaRPr sz="700">
                        <a:latin typeface="Tahoma"/>
                        <a:cs typeface="Tahoma"/>
                      </a:endParaRPr>
                    </a:p>
                  </a:txBody>
                  <a:tcPr marL="0" marR="0" marT="29845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5B3B6"/>
                    </a:solidFill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700" b="1" spc="-5" dirty="0">
                          <a:solidFill>
                            <a:srgbClr val="528184"/>
                          </a:solidFill>
                          <a:latin typeface="Tahoma"/>
                          <a:cs typeface="Tahoma"/>
                        </a:rPr>
                        <a:t>Rev.</a:t>
                      </a:r>
                      <a:endParaRPr sz="700">
                        <a:latin typeface="Tahoma"/>
                        <a:cs typeface="Tahoma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700" b="1" dirty="0">
                          <a:solidFill>
                            <a:srgbClr val="528184"/>
                          </a:solidFill>
                          <a:latin typeface="Tahoma"/>
                          <a:cs typeface="Tahoma"/>
                        </a:rPr>
                        <a:t>2021</a:t>
                      </a:r>
                      <a:endParaRPr sz="700">
                        <a:latin typeface="Tahoma"/>
                        <a:cs typeface="Tahoma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5B3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700" b="1" spc="-5" dirty="0">
                          <a:solidFill>
                            <a:srgbClr val="528184"/>
                          </a:solidFill>
                          <a:latin typeface="Tahoma"/>
                          <a:cs typeface="Tahoma"/>
                        </a:rPr>
                        <a:t>YOY</a:t>
                      </a:r>
                      <a:endParaRPr sz="700">
                        <a:latin typeface="Tahoma"/>
                        <a:cs typeface="Tahoma"/>
                      </a:endParaRPr>
                    </a:p>
                    <a:p>
                      <a:pPr marL="53340" marR="45720" algn="ctr">
                        <a:lnSpc>
                          <a:spcPct val="142900"/>
                        </a:lnSpc>
                      </a:pPr>
                      <a:r>
                        <a:rPr sz="700" b="1" spc="-5" dirty="0">
                          <a:solidFill>
                            <a:srgbClr val="528184"/>
                          </a:solidFill>
                          <a:latin typeface="Tahoma"/>
                          <a:cs typeface="Tahoma"/>
                        </a:rPr>
                        <a:t>Growth  </a:t>
                      </a:r>
                      <a:r>
                        <a:rPr sz="700" b="1" dirty="0">
                          <a:solidFill>
                            <a:srgbClr val="528184"/>
                          </a:solidFill>
                          <a:latin typeface="Tahoma"/>
                          <a:cs typeface="Tahoma"/>
                        </a:rPr>
                        <a:t>2022</a:t>
                      </a:r>
                      <a:endParaRPr sz="700">
                        <a:latin typeface="Tahoma"/>
                        <a:cs typeface="Tahoma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5B3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700" b="1" spc="-5" dirty="0">
                          <a:solidFill>
                            <a:srgbClr val="528184"/>
                          </a:solidFill>
                          <a:latin typeface="Tahoma"/>
                          <a:cs typeface="Tahoma"/>
                        </a:rPr>
                        <a:t>People</a:t>
                      </a:r>
                      <a:endParaRPr sz="700">
                        <a:latin typeface="Tahoma"/>
                        <a:cs typeface="Tahoma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5B3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700" b="1" spc="-5" dirty="0">
                          <a:solidFill>
                            <a:srgbClr val="528184"/>
                          </a:solidFill>
                          <a:latin typeface="Tahoma"/>
                          <a:cs typeface="Tahoma"/>
                        </a:rPr>
                        <a:t>Managed</a:t>
                      </a:r>
                      <a:endParaRPr sz="700">
                        <a:latin typeface="Tahoma"/>
                        <a:cs typeface="Tahoma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700" b="1" spc="-5" dirty="0">
                          <a:solidFill>
                            <a:srgbClr val="528184"/>
                          </a:solidFill>
                          <a:latin typeface="Tahoma"/>
                          <a:cs typeface="Tahoma"/>
                        </a:rPr>
                        <a:t>Sites</a:t>
                      </a:r>
                      <a:endParaRPr sz="700">
                        <a:latin typeface="Tahoma"/>
                        <a:cs typeface="Tahoma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5B3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UK</a:t>
                      </a:r>
                      <a:r>
                        <a:rPr sz="800" spc="-5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8</a:t>
                      </a:r>
                      <a:endParaRPr sz="800">
                        <a:latin typeface="Tahoma"/>
                        <a:cs typeface="Tahoma"/>
                      </a:endParaRPr>
                    </a:p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800" spc="-5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Divisions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3302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$1.5B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10%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6,000+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25,000+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4E0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2909">
                <a:tc>
                  <a:txBody>
                    <a:bodyPr/>
                    <a:lstStyle/>
                    <a:p>
                      <a:pPr marL="50800" marR="16319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Eu</a:t>
                      </a:r>
                      <a:r>
                        <a:rPr sz="800" spc="-5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r</a:t>
                      </a: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ope  15+</a:t>
                      </a:r>
                      <a:endParaRPr sz="800">
                        <a:latin typeface="Tahoma"/>
                        <a:cs typeface="Tahoma"/>
                      </a:endParaRPr>
                    </a:p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Countries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$800M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30%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spc="-5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4,500+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1,500+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2909">
                <a:tc>
                  <a:txBody>
                    <a:bodyPr/>
                    <a:lstStyle/>
                    <a:p>
                      <a:pPr marL="50800" marR="24066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A</a:t>
                      </a:r>
                      <a:r>
                        <a:rPr sz="800" spc="-2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P</a:t>
                      </a: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AC  12</a:t>
                      </a:r>
                      <a:endParaRPr sz="800">
                        <a:latin typeface="Tahoma"/>
                        <a:cs typeface="Tahoma"/>
                      </a:endParaRPr>
                    </a:p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Countries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$302M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43%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5,240+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1,800+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E0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2909">
                <a:tc>
                  <a:txBody>
                    <a:bodyPr/>
                    <a:lstStyle/>
                    <a:p>
                      <a:pPr marL="50800" marR="7239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Americas  42</a:t>
                      </a:r>
                      <a:endParaRPr sz="800">
                        <a:latin typeface="Tahoma"/>
                        <a:cs typeface="Tahoma"/>
                      </a:endParaRPr>
                    </a:p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800" spc="-5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States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$332M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45%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1,250+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2,000+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2909">
                <a:tc>
                  <a:txBody>
                    <a:bodyPr/>
                    <a:lstStyle/>
                    <a:p>
                      <a:pPr marL="50800" marR="29083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spc="-5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DCS  </a:t>
                      </a: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43</a:t>
                      </a:r>
                      <a:endParaRPr sz="800">
                        <a:latin typeface="Tahoma"/>
                        <a:cs typeface="Tahoma"/>
                      </a:endParaRPr>
                    </a:p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Countries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$1B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marL="14224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3%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3,600+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E0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585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E0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2909">
                <a:tc>
                  <a:txBody>
                    <a:bodyPr/>
                    <a:lstStyle/>
                    <a:p>
                      <a:pPr marL="50800" marR="12192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spc="-5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Pr</a:t>
                      </a: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ojects  30</a:t>
                      </a:r>
                      <a:endParaRPr sz="800">
                        <a:latin typeface="Tahoma"/>
                        <a:cs typeface="Tahoma"/>
                      </a:endParaRPr>
                    </a:p>
                    <a:p>
                      <a:pPr marL="50800">
                        <a:lnSpc>
                          <a:spcPct val="100000"/>
                        </a:lnSpc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Countries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$697M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64%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590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AEFF0"/>
                    </a:solidFill>
                  </a:tcPr>
                </a:tc>
                <a:tc>
                  <a:txBody>
                    <a:bodyPr/>
                    <a:lstStyle/>
                    <a:p>
                      <a:pPr marL="97790" marR="90170"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800" spc="-15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A</a:t>
                      </a: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v </a:t>
                      </a:r>
                      <a:r>
                        <a:rPr sz="800" spc="-5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Pr</a:t>
                      </a: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oj  </a:t>
                      </a:r>
                      <a:r>
                        <a:rPr sz="800" spc="-5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size </a:t>
                      </a:r>
                      <a:r>
                        <a:rPr sz="800" dirty="0">
                          <a:solidFill>
                            <a:srgbClr val="231F20"/>
                          </a:solidFill>
                          <a:latin typeface="Tahoma"/>
                          <a:cs typeface="Tahoma"/>
                        </a:rPr>
                        <a:t> 200k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AEF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8" name="object 38"/>
          <p:cNvSpPr/>
          <p:nvPr/>
        </p:nvSpPr>
        <p:spPr>
          <a:xfrm>
            <a:off x="3358480" y="5109387"/>
            <a:ext cx="228600" cy="279400"/>
          </a:xfrm>
          <a:custGeom>
            <a:avLst/>
            <a:gdLst/>
            <a:ahLst/>
            <a:cxnLst/>
            <a:rect l="l" t="t" r="r" b="b"/>
            <a:pathLst>
              <a:path w="228600" h="279400">
                <a:moveTo>
                  <a:pt x="155765" y="0"/>
                </a:moveTo>
                <a:lnTo>
                  <a:pt x="38099" y="0"/>
                </a:lnTo>
                <a:lnTo>
                  <a:pt x="23285" y="2999"/>
                </a:lnTo>
                <a:lnTo>
                  <a:pt x="11172" y="11172"/>
                </a:lnTo>
                <a:lnTo>
                  <a:pt x="2999" y="23285"/>
                </a:lnTo>
                <a:lnTo>
                  <a:pt x="0" y="38099"/>
                </a:lnTo>
                <a:lnTo>
                  <a:pt x="0" y="241299"/>
                </a:lnTo>
                <a:lnTo>
                  <a:pt x="2999" y="256114"/>
                </a:lnTo>
                <a:lnTo>
                  <a:pt x="11172" y="268227"/>
                </a:lnTo>
                <a:lnTo>
                  <a:pt x="23285" y="276400"/>
                </a:lnTo>
                <a:lnTo>
                  <a:pt x="38099" y="279399"/>
                </a:lnTo>
                <a:lnTo>
                  <a:pt x="190499" y="279399"/>
                </a:lnTo>
                <a:lnTo>
                  <a:pt x="205314" y="276400"/>
                </a:lnTo>
                <a:lnTo>
                  <a:pt x="217427" y="268227"/>
                </a:lnTo>
                <a:lnTo>
                  <a:pt x="225600" y="256114"/>
                </a:lnTo>
                <a:lnTo>
                  <a:pt x="228599" y="241299"/>
                </a:lnTo>
                <a:lnTo>
                  <a:pt x="228599" y="228599"/>
                </a:lnTo>
                <a:lnTo>
                  <a:pt x="107289" y="228599"/>
                </a:lnTo>
                <a:lnTo>
                  <a:pt x="101599" y="222923"/>
                </a:lnTo>
                <a:lnTo>
                  <a:pt x="101599" y="203199"/>
                </a:lnTo>
                <a:lnTo>
                  <a:pt x="81889" y="203199"/>
                </a:lnTo>
                <a:lnTo>
                  <a:pt x="76199" y="197523"/>
                </a:lnTo>
                <a:lnTo>
                  <a:pt x="76199" y="183476"/>
                </a:lnTo>
                <a:lnTo>
                  <a:pt x="81889" y="177799"/>
                </a:lnTo>
                <a:lnTo>
                  <a:pt x="121297" y="177799"/>
                </a:lnTo>
                <a:lnTo>
                  <a:pt x="126999" y="172110"/>
                </a:lnTo>
                <a:lnTo>
                  <a:pt x="126999" y="158089"/>
                </a:lnTo>
                <a:lnTo>
                  <a:pt x="121297" y="152399"/>
                </a:lnTo>
                <a:lnTo>
                  <a:pt x="114299" y="152399"/>
                </a:lnTo>
                <a:lnTo>
                  <a:pt x="99485" y="149400"/>
                </a:lnTo>
                <a:lnTo>
                  <a:pt x="87372" y="141227"/>
                </a:lnTo>
                <a:lnTo>
                  <a:pt x="79199" y="129114"/>
                </a:lnTo>
                <a:lnTo>
                  <a:pt x="76199" y="114299"/>
                </a:lnTo>
                <a:lnTo>
                  <a:pt x="78095" y="102475"/>
                </a:lnTo>
                <a:lnTo>
                  <a:pt x="83370" y="92189"/>
                </a:lnTo>
                <a:lnTo>
                  <a:pt x="91410" y="84017"/>
                </a:lnTo>
                <a:lnTo>
                  <a:pt x="101599" y="78536"/>
                </a:lnTo>
                <a:lnTo>
                  <a:pt x="101599" y="56476"/>
                </a:lnTo>
                <a:lnTo>
                  <a:pt x="107289" y="50799"/>
                </a:lnTo>
                <a:lnTo>
                  <a:pt x="208457" y="50799"/>
                </a:lnTo>
                <a:lnTo>
                  <a:pt x="159003" y="1346"/>
                </a:lnTo>
                <a:lnTo>
                  <a:pt x="155765" y="0"/>
                </a:lnTo>
                <a:close/>
              </a:path>
              <a:path w="228600" h="279400">
                <a:moveTo>
                  <a:pt x="208457" y="50799"/>
                </a:moveTo>
                <a:lnTo>
                  <a:pt x="121310" y="50799"/>
                </a:lnTo>
                <a:lnTo>
                  <a:pt x="126999" y="56476"/>
                </a:lnTo>
                <a:lnTo>
                  <a:pt x="126999" y="76199"/>
                </a:lnTo>
                <a:lnTo>
                  <a:pt x="146710" y="76199"/>
                </a:lnTo>
                <a:lnTo>
                  <a:pt x="152399" y="81876"/>
                </a:lnTo>
                <a:lnTo>
                  <a:pt x="152399" y="95923"/>
                </a:lnTo>
                <a:lnTo>
                  <a:pt x="146710" y="101599"/>
                </a:lnTo>
                <a:lnTo>
                  <a:pt x="107302" y="101599"/>
                </a:lnTo>
                <a:lnTo>
                  <a:pt x="101599" y="107289"/>
                </a:lnTo>
                <a:lnTo>
                  <a:pt x="101599" y="121310"/>
                </a:lnTo>
                <a:lnTo>
                  <a:pt x="107302" y="126999"/>
                </a:lnTo>
                <a:lnTo>
                  <a:pt x="114299" y="126999"/>
                </a:lnTo>
                <a:lnTo>
                  <a:pt x="129114" y="129999"/>
                </a:lnTo>
                <a:lnTo>
                  <a:pt x="141227" y="138172"/>
                </a:lnTo>
                <a:lnTo>
                  <a:pt x="149400" y="150285"/>
                </a:lnTo>
                <a:lnTo>
                  <a:pt x="152399" y="165099"/>
                </a:lnTo>
                <a:lnTo>
                  <a:pt x="150504" y="176924"/>
                </a:lnTo>
                <a:lnTo>
                  <a:pt x="145229" y="187210"/>
                </a:lnTo>
                <a:lnTo>
                  <a:pt x="137189" y="195382"/>
                </a:lnTo>
                <a:lnTo>
                  <a:pt x="126999" y="200863"/>
                </a:lnTo>
                <a:lnTo>
                  <a:pt x="126999" y="222923"/>
                </a:lnTo>
                <a:lnTo>
                  <a:pt x="121310" y="228599"/>
                </a:lnTo>
                <a:lnTo>
                  <a:pt x="228599" y="228599"/>
                </a:lnTo>
                <a:lnTo>
                  <a:pt x="228599" y="72821"/>
                </a:lnTo>
                <a:lnTo>
                  <a:pt x="227253" y="69595"/>
                </a:lnTo>
                <a:lnTo>
                  <a:pt x="208457" y="50799"/>
                </a:lnTo>
                <a:close/>
              </a:path>
            </a:pathLst>
          </a:custGeom>
          <a:solidFill>
            <a:srgbClr val="80BAA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9" name="object 39"/>
          <p:cNvGrpSpPr/>
          <p:nvPr/>
        </p:nvGrpSpPr>
        <p:grpSpPr>
          <a:xfrm>
            <a:off x="4444212" y="5115738"/>
            <a:ext cx="279400" cy="260350"/>
            <a:chOff x="4444212" y="5115738"/>
            <a:chExt cx="279400" cy="260350"/>
          </a:xfrm>
        </p:grpSpPr>
        <p:sp>
          <p:nvSpPr>
            <p:cNvPr id="40" name="object 40"/>
            <p:cNvSpPr/>
            <p:nvPr/>
          </p:nvSpPr>
          <p:spPr>
            <a:xfrm>
              <a:off x="4444212" y="5312587"/>
              <a:ext cx="50800" cy="63500"/>
            </a:xfrm>
            <a:custGeom>
              <a:avLst/>
              <a:gdLst/>
              <a:ahLst/>
              <a:cxnLst/>
              <a:rect l="l" t="t" r="r" b="b"/>
              <a:pathLst>
                <a:path w="50800" h="63500">
                  <a:moveTo>
                    <a:pt x="50800" y="0"/>
                  </a:moveTo>
                  <a:lnTo>
                    <a:pt x="0" y="0"/>
                  </a:lnTo>
                  <a:lnTo>
                    <a:pt x="0" y="63500"/>
                  </a:lnTo>
                  <a:lnTo>
                    <a:pt x="50800" y="63500"/>
                  </a:lnTo>
                  <a:lnTo>
                    <a:pt x="50800" y="0"/>
                  </a:lnTo>
                  <a:close/>
                </a:path>
              </a:pathLst>
            </a:custGeom>
            <a:solidFill>
              <a:srgbClr val="DBD9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63264" y="5115738"/>
              <a:ext cx="260347" cy="260348"/>
            </a:xfrm>
            <a:prstGeom prst="rect">
              <a:avLst/>
            </a:prstGeom>
          </p:spPr>
        </p:pic>
      </p:grpSp>
      <p:sp>
        <p:nvSpPr>
          <p:cNvPr id="42" name="object 42"/>
          <p:cNvSpPr/>
          <p:nvPr/>
        </p:nvSpPr>
        <p:spPr>
          <a:xfrm>
            <a:off x="4444212" y="6284874"/>
            <a:ext cx="279400" cy="279400"/>
          </a:xfrm>
          <a:custGeom>
            <a:avLst/>
            <a:gdLst/>
            <a:ahLst/>
            <a:cxnLst/>
            <a:rect l="l" t="t" r="r" b="b"/>
            <a:pathLst>
              <a:path w="279400" h="279400">
                <a:moveTo>
                  <a:pt x="70726" y="114300"/>
                </a:moveTo>
                <a:lnTo>
                  <a:pt x="2425" y="114300"/>
                </a:lnTo>
                <a:lnTo>
                  <a:pt x="1397" y="120535"/>
                </a:lnTo>
                <a:lnTo>
                  <a:pt x="635" y="126847"/>
                </a:lnTo>
                <a:lnTo>
                  <a:pt x="165" y="133235"/>
                </a:lnTo>
                <a:lnTo>
                  <a:pt x="0" y="139700"/>
                </a:lnTo>
                <a:lnTo>
                  <a:pt x="165" y="146177"/>
                </a:lnTo>
                <a:lnTo>
                  <a:pt x="635" y="152565"/>
                </a:lnTo>
                <a:lnTo>
                  <a:pt x="1397" y="158877"/>
                </a:lnTo>
                <a:lnTo>
                  <a:pt x="2425" y="165100"/>
                </a:lnTo>
                <a:lnTo>
                  <a:pt x="70726" y="165100"/>
                </a:lnTo>
                <a:lnTo>
                  <a:pt x="70078" y="152400"/>
                </a:lnTo>
                <a:lnTo>
                  <a:pt x="69850" y="139700"/>
                </a:lnTo>
                <a:lnTo>
                  <a:pt x="70078" y="127012"/>
                </a:lnTo>
                <a:lnTo>
                  <a:pt x="70726" y="114300"/>
                </a:lnTo>
                <a:close/>
              </a:path>
              <a:path w="279400" h="279400">
                <a:moveTo>
                  <a:pt x="97193" y="272732"/>
                </a:moveTo>
                <a:lnTo>
                  <a:pt x="89052" y="255485"/>
                </a:lnTo>
                <a:lnTo>
                  <a:pt x="82334" y="235648"/>
                </a:lnTo>
                <a:lnTo>
                  <a:pt x="77050" y="213804"/>
                </a:lnTo>
                <a:lnTo>
                  <a:pt x="73202" y="190500"/>
                </a:lnTo>
                <a:lnTo>
                  <a:pt x="9702" y="190500"/>
                </a:lnTo>
                <a:lnTo>
                  <a:pt x="24168" y="217970"/>
                </a:lnTo>
                <a:lnTo>
                  <a:pt x="44145" y="241401"/>
                </a:lnTo>
                <a:lnTo>
                  <a:pt x="68757" y="259956"/>
                </a:lnTo>
                <a:lnTo>
                  <a:pt x="97193" y="272732"/>
                </a:lnTo>
                <a:close/>
              </a:path>
              <a:path w="279400" h="279400">
                <a:moveTo>
                  <a:pt x="97193" y="6667"/>
                </a:moveTo>
                <a:lnTo>
                  <a:pt x="68757" y="19456"/>
                </a:lnTo>
                <a:lnTo>
                  <a:pt x="44145" y="37998"/>
                </a:lnTo>
                <a:lnTo>
                  <a:pt x="24168" y="61442"/>
                </a:lnTo>
                <a:lnTo>
                  <a:pt x="9702" y="88900"/>
                </a:lnTo>
                <a:lnTo>
                  <a:pt x="73202" y="88900"/>
                </a:lnTo>
                <a:lnTo>
                  <a:pt x="77050" y="65608"/>
                </a:lnTo>
                <a:lnTo>
                  <a:pt x="82334" y="43764"/>
                </a:lnTo>
                <a:lnTo>
                  <a:pt x="89052" y="23926"/>
                </a:lnTo>
                <a:lnTo>
                  <a:pt x="97193" y="6667"/>
                </a:lnTo>
                <a:close/>
              </a:path>
              <a:path w="279400" h="279400">
                <a:moveTo>
                  <a:pt x="180721" y="190500"/>
                </a:moveTo>
                <a:lnTo>
                  <a:pt x="98666" y="190500"/>
                </a:lnTo>
                <a:lnTo>
                  <a:pt x="106324" y="227774"/>
                </a:lnTo>
                <a:lnTo>
                  <a:pt x="116738" y="255739"/>
                </a:lnTo>
                <a:lnTo>
                  <a:pt x="128384" y="273304"/>
                </a:lnTo>
                <a:lnTo>
                  <a:pt x="139700" y="279400"/>
                </a:lnTo>
                <a:lnTo>
                  <a:pt x="151015" y="273304"/>
                </a:lnTo>
                <a:lnTo>
                  <a:pt x="162648" y="255739"/>
                </a:lnTo>
                <a:lnTo>
                  <a:pt x="173075" y="227774"/>
                </a:lnTo>
                <a:lnTo>
                  <a:pt x="180721" y="190500"/>
                </a:lnTo>
                <a:close/>
              </a:path>
              <a:path w="279400" h="279400">
                <a:moveTo>
                  <a:pt x="180721" y="88900"/>
                </a:moveTo>
                <a:lnTo>
                  <a:pt x="173075" y="51625"/>
                </a:lnTo>
                <a:lnTo>
                  <a:pt x="162661" y="23672"/>
                </a:lnTo>
                <a:lnTo>
                  <a:pt x="151015" y="6096"/>
                </a:lnTo>
                <a:lnTo>
                  <a:pt x="139687" y="0"/>
                </a:lnTo>
                <a:lnTo>
                  <a:pt x="128371" y="6096"/>
                </a:lnTo>
                <a:lnTo>
                  <a:pt x="116738" y="23672"/>
                </a:lnTo>
                <a:lnTo>
                  <a:pt x="106324" y="51625"/>
                </a:lnTo>
                <a:lnTo>
                  <a:pt x="98666" y="88900"/>
                </a:lnTo>
                <a:lnTo>
                  <a:pt x="180721" y="88900"/>
                </a:lnTo>
                <a:close/>
              </a:path>
              <a:path w="279400" h="279400">
                <a:moveTo>
                  <a:pt x="184150" y="139700"/>
                </a:moveTo>
                <a:lnTo>
                  <a:pt x="183921" y="126746"/>
                </a:lnTo>
                <a:lnTo>
                  <a:pt x="183273" y="114300"/>
                </a:lnTo>
                <a:lnTo>
                  <a:pt x="96113" y="114300"/>
                </a:lnTo>
                <a:lnTo>
                  <a:pt x="95491" y="126746"/>
                </a:lnTo>
                <a:lnTo>
                  <a:pt x="95250" y="139700"/>
                </a:lnTo>
                <a:lnTo>
                  <a:pt x="95491" y="152666"/>
                </a:lnTo>
                <a:lnTo>
                  <a:pt x="96113" y="165100"/>
                </a:lnTo>
                <a:lnTo>
                  <a:pt x="183273" y="165100"/>
                </a:lnTo>
                <a:lnTo>
                  <a:pt x="183921" y="152666"/>
                </a:lnTo>
                <a:lnTo>
                  <a:pt x="184150" y="139700"/>
                </a:lnTo>
                <a:close/>
              </a:path>
              <a:path w="279400" h="279400">
                <a:moveTo>
                  <a:pt x="269697" y="190500"/>
                </a:moveTo>
                <a:lnTo>
                  <a:pt x="206197" y="190500"/>
                </a:lnTo>
                <a:lnTo>
                  <a:pt x="202349" y="213804"/>
                </a:lnTo>
                <a:lnTo>
                  <a:pt x="197053" y="235648"/>
                </a:lnTo>
                <a:lnTo>
                  <a:pt x="190334" y="255485"/>
                </a:lnTo>
                <a:lnTo>
                  <a:pt x="182206" y="272732"/>
                </a:lnTo>
                <a:lnTo>
                  <a:pt x="210629" y="259956"/>
                </a:lnTo>
                <a:lnTo>
                  <a:pt x="235254" y="241401"/>
                </a:lnTo>
                <a:lnTo>
                  <a:pt x="255219" y="217970"/>
                </a:lnTo>
                <a:lnTo>
                  <a:pt x="269697" y="190500"/>
                </a:lnTo>
                <a:close/>
              </a:path>
              <a:path w="279400" h="279400">
                <a:moveTo>
                  <a:pt x="269697" y="88900"/>
                </a:moveTo>
                <a:lnTo>
                  <a:pt x="255219" y="61442"/>
                </a:lnTo>
                <a:lnTo>
                  <a:pt x="235254" y="37998"/>
                </a:lnTo>
                <a:lnTo>
                  <a:pt x="210629" y="19456"/>
                </a:lnTo>
                <a:lnTo>
                  <a:pt x="182206" y="6667"/>
                </a:lnTo>
                <a:lnTo>
                  <a:pt x="190334" y="23926"/>
                </a:lnTo>
                <a:lnTo>
                  <a:pt x="197053" y="43764"/>
                </a:lnTo>
                <a:lnTo>
                  <a:pt x="202349" y="65608"/>
                </a:lnTo>
                <a:lnTo>
                  <a:pt x="206197" y="88900"/>
                </a:lnTo>
                <a:lnTo>
                  <a:pt x="269697" y="88900"/>
                </a:lnTo>
                <a:close/>
              </a:path>
              <a:path w="279400" h="279400">
                <a:moveTo>
                  <a:pt x="279400" y="139700"/>
                </a:moveTo>
                <a:lnTo>
                  <a:pt x="279234" y="133235"/>
                </a:lnTo>
                <a:lnTo>
                  <a:pt x="278752" y="126847"/>
                </a:lnTo>
                <a:lnTo>
                  <a:pt x="277990" y="120535"/>
                </a:lnTo>
                <a:lnTo>
                  <a:pt x="276974" y="114300"/>
                </a:lnTo>
                <a:lnTo>
                  <a:pt x="208673" y="114300"/>
                </a:lnTo>
                <a:lnTo>
                  <a:pt x="209308" y="127012"/>
                </a:lnTo>
                <a:lnTo>
                  <a:pt x="209550" y="139700"/>
                </a:lnTo>
                <a:lnTo>
                  <a:pt x="209308" y="152400"/>
                </a:lnTo>
                <a:lnTo>
                  <a:pt x="208673" y="165100"/>
                </a:lnTo>
                <a:lnTo>
                  <a:pt x="276974" y="165100"/>
                </a:lnTo>
                <a:lnTo>
                  <a:pt x="277990" y="158877"/>
                </a:lnTo>
                <a:lnTo>
                  <a:pt x="278752" y="152565"/>
                </a:lnTo>
                <a:lnTo>
                  <a:pt x="279234" y="146177"/>
                </a:lnTo>
                <a:lnTo>
                  <a:pt x="279400" y="139700"/>
                </a:lnTo>
                <a:close/>
              </a:path>
            </a:pathLst>
          </a:custGeom>
          <a:solidFill>
            <a:srgbClr val="003C2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" name="object 4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67752" y="6168671"/>
            <a:ext cx="319328" cy="3955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67001" y="697919"/>
            <a:ext cx="11842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BUSINES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S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GROUP  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OPERATIONS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94000" y="697919"/>
            <a:ext cx="163322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DIGITAL</a:t>
            </a:r>
            <a:r>
              <a:rPr sz="1000" b="1" spc="-4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&amp;</a:t>
            </a:r>
            <a:r>
              <a:rPr sz="1000" b="1" spc="-4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TECHNOLOGY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6527" y="697919"/>
            <a:ext cx="87630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CLIEN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T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 CARE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8000" y="317414"/>
            <a:ext cx="23977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PEOPLE,</a:t>
            </a:r>
            <a:r>
              <a:rPr sz="1000" b="1" spc="-3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TRAINING</a:t>
            </a:r>
            <a:r>
              <a:rPr sz="1000" b="1" spc="-3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&amp;</a:t>
            </a:r>
            <a:r>
              <a:rPr sz="1000" b="1" spc="-3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DEVELOPMENT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7999" y="677415"/>
            <a:ext cx="1762760" cy="2134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8293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BUSINES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S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GROUP  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OPERATIONS</a:t>
            </a:r>
            <a:endParaRPr sz="1000">
              <a:latin typeface="Tahoma"/>
              <a:cs typeface="Tahoma"/>
            </a:endParaRPr>
          </a:p>
          <a:p>
            <a:pPr marL="12700" marR="317500">
              <a:lnSpc>
                <a:spcPct val="125000"/>
              </a:lnSpc>
              <a:spcBef>
                <a:spcPts val="60"/>
              </a:spcBef>
            </a:pP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Drive high performance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and </a:t>
            </a:r>
            <a:r>
              <a:rPr sz="800" b="1" spc="-22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engagement by building </a:t>
            </a:r>
            <a:r>
              <a:rPr sz="800" b="1" spc="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capability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in management </a:t>
            </a:r>
            <a:r>
              <a:rPr sz="800" b="1" spc="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excellence</a:t>
            </a:r>
            <a:endParaRPr sz="800">
              <a:latin typeface="Tahoma"/>
              <a:cs typeface="Tahoma"/>
            </a:endParaRPr>
          </a:p>
          <a:p>
            <a:pPr marL="12700" marR="248285">
              <a:lnSpc>
                <a:spcPct val="125000"/>
              </a:lnSpc>
              <a:spcBef>
                <a:spcPts val="38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Proactive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planning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for critical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2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investment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roles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285"/>
              </a:spcBef>
            </a:pP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Workforce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planning –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identifying talent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needs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future-focused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decisions</a:t>
            </a:r>
            <a:endParaRPr sz="800">
              <a:latin typeface="Tahoma"/>
              <a:cs typeface="Tahoma"/>
            </a:endParaRPr>
          </a:p>
          <a:p>
            <a:pPr marL="12700" marR="47625">
              <a:lnSpc>
                <a:spcPct val="125000"/>
              </a:lnSpc>
              <a:spcBef>
                <a:spcPts val="284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Implement 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Talent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Source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globally and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transform the candidate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hiring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manager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experience</a:t>
            </a:r>
            <a:endParaRPr sz="8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7999" y="2921014"/>
            <a:ext cx="1760220" cy="223964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TALENT</a:t>
            </a:r>
            <a:r>
              <a:rPr sz="1000" b="1" spc="-5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MANAGEMENT</a:t>
            </a:r>
            <a:endParaRPr sz="1000">
              <a:latin typeface="Tahoma"/>
              <a:cs typeface="Tahoma"/>
            </a:endParaRPr>
          </a:p>
          <a:p>
            <a:pPr marL="12700" marR="314960">
              <a:lnSpc>
                <a:spcPct val="125000"/>
              </a:lnSpc>
              <a:spcBef>
                <a:spcPts val="65"/>
              </a:spcBef>
            </a:pP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Drive high performance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and </a:t>
            </a:r>
            <a:r>
              <a:rPr sz="800" b="1" spc="-22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engagement by building </a:t>
            </a:r>
            <a:r>
              <a:rPr sz="800" b="1" spc="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capability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in management </a:t>
            </a:r>
            <a:r>
              <a:rPr sz="800" b="1" spc="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excellence</a:t>
            </a:r>
            <a:endParaRPr sz="800">
              <a:latin typeface="Tahoma"/>
              <a:cs typeface="Tahoma"/>
            </a:endParaRPr>
          </a:p>
          <a:p>
            <a:pPr marL="12700" marR="27305">
              <a:lnSpc>
                <a:spcPct val="125000"/>
              </a:lnSpc>
              <a:spcBef>
                <a:spcPts val="54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Embed talent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succession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planning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deeper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into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the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business</a:t>
            </a:r>
            <a:endParaRPr sz="800">
              <a:latin typeface="Tahoma"/>
              <a:cs typeface="Tahoma"/>
            </a:endParaRPr>
          </a:p>
          <a:p>
            <a:pPr marL="12700" marR="123189">
              <a:lnSpc>
                <a:spcPct val="125000"/>
              </a:lnSpc>
              <a:spcBef>
                <a:spcPts val="28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Design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create 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Talent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Strategy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&amp;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Talent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Management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principles</a:t>
            </a:r>
            <a:endParaRPr sz="800">
              <a:latin typeface="Tahoma"/>
              <a:cs typeface="Tahoma"/>
            </a:endParaRPr>
          </a:p>
          <a:p>
            <a:pPr marL="12700" marR="215265">
              <a:lnSpc>
                <a:spcPct val="125000"/>
              </a:lnSpc>
              <a:spcBef>
                <a:spcPts val="285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Robust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SMART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objectives,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tracked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through 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Talent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Coach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285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Roll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out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Employee Engagement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Survey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identify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opportunity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from results</a:t>
            </a:r>
            <a:endParaRPr sz="8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567001" y="4709415"/>
            <a:ext cx="98933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SUPPLY</a:t>
            </a:r>
            <a:r>
              <a:rPr sz="1000" b="1" spc="-7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CHAIN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894000" y="4709415"/>
            <a:ext cx="15278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COMMERCIAL,</a:t>
            </a:r>
            <a:r>
              <a:rPr sz="1000" b="1" spc="-4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LEGAL</a:t>
            </a:r>
            <a:r>
              <a:rPr sz="1000" b="1" spc="-4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&amp; </a:t>
            </a:r>
            <a:r>
              <a:rPr sz="1000" b="1" spc="-28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COSEC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86527" y="4709415"/>
            <a:ext cx="37909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QHSE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47999" y="5292099"/>
            <a:ext cx="1838960" cy="2049780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LEARNING</a:t>
            </a:r>
            <a:r>
              <a:rPr sz="1000" b="1" spc="-4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dirty="0">
                <a:solidFill>
                  <a:srgbClr val="528184"/>
                </a:solidFill>
                <a:latin typeface="Tahoma"/>
                <a:cs typeface="Tahoma"/>
              </a:rPr>
              <a:t>&amp;</a:t>
            </a:r>
            <a:r>
              <a:rPr sz="1000" b="1" spc="-4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1000" b="1" spc="-5" dirty="0">
                <a:solidFill>
                  <a:srgbClr val="528184"/>
                </a:solidFill>
                <a:latin typeface="Tahoma"/>
                <a:cs typeface="Tahoma"/>
              </a:rPr>
              <a:t>DEVELOPMENT</a:t>
            </a:r>
            <a:endParaRPr sz="1000">
              <a:latin typeface="Tahoma"/>
              <a:cs typeface="Tahoma"/>
            </a:endParaRPr>
          </a:p>
          <a:p>
            <a:pPr marL="12700" marR="394335">
              <a:lnSpc>
                <a:spcPct val="125000"/>
              </a:lnSpc>
              <a:spcBef>
                <a:spcPts val="114"/>
              </a:spcBef>
            </a:pP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Drive high performance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and </a:t>
            </a:r>
            <a:r>
              <a:rPr sz="800" b="1" spc="-220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engagement by building </a:t>
            </a:r>
            <a:r>
              <a:rPr sz="800" b="1" spc="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528184"/>
                </a:solidFill>
                <a:latin typeface="Tahoma"/>
                <a:cs typeface="Tahoma"/>
              </a:rPr>
              <a:t>capability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in management </a:t>
            </a:r>
            <a:r>
              <a:rPr sz="800" b="1" spc="5" dirty="0">
                <a:solidFill>
                  <a:srgbClr val="528184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528184"/>
                </a:solidFill>
                <a:latin typeface="Tahoma"/>
                <a:cs typeface="Tahoma"/>
              </a:rPr>
              <a:t>excellence</a:t>
            </a:r>
            <a:endParaRPr sz="800">
              <a:latin typeface="Tahoma"/>
              <a:cs typeface="Tahoma"/>
            </a:endParaRPr>
          </a:p>
          <a:p>
            <a:pPr marL="12700" marR="142240">
              <a:lnSpc>
                <a:spcPct val="125000"/>
              </a:lnSpc>
              <a:spcBef>
                <a:spcPts val="415"/>
              </a:spcBef>
            </a:pP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Transform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the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onboarding experience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manager inductions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for GWS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|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Local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&amp;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DCS</a:t>
            </a:r>
            <a:endParaRPr sz="800">
              <a:latin typeface="Tahoma"/>
              <a:cs typeface="Tahoma"/>
            </a:endParaRPr>
          </a:p>
          <a:p>
            <a:pPr marL="12700" marR="72390">
              <a:lnSpc>
                <a:spcPct val="125000"/>
              </a:lnSpc>
              <a:spcBef>
                <a:spcPts val="285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Full suite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ILM programmes deployed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2022</a:t>
            </a:r>
            <a:endParaRPr sz="800">
              <a:latin typeface="Tahoma"/>
              <a:cs typeface="Tahoma"/>
            </a:endParaRPr>
          </a:p>
          <a:p>
            <a:pPr marL="12700" marR="194310">
              <a:lnSpc>
                <a:spcPct val="125000"/>
              </a:lnSpc>
              <a:spcBef>
                <a:spcPts val="28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Develop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Aspiring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Contract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Managers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programme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567001" y="1130708"/>
            <a:ext cx="1782445" cy="3209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2085" algn="just">
              <a:lnSpc>
                <a:spcPct val="125000"/>
              </a:lnSpc>
              <a:spcBef>
                <a:spcPts val="10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Ensure the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Local business model is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implemented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globally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with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right </a:t>
            </a:r>
            <a:r>
              <a:rPr sz="800" spc="-2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level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technical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expertise.</a:t>
            </a:r>
            <a:endParaRPr sz="800">
              <a:latin typeface="Tahoma"/>
              <a:cs typeface="Tahoma"/>
            </a:endParaRPr>
          </a:p>
          <a:p>
            <a:pPr marL="12700" marR="132080">
              <a:lnSpc>
                <a:spcPct val="125000"/>
              </a:lnSpc>
              <a:spcBef>
                <a:spcPts val="565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Implement talent reviews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succession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planning 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drive active </a:t>
            </a:r>
            <a:r>
              <a:rPr sz="800" spc="-2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talent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management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across the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business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to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support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growth.</a:t>
            </a:r>
            <a:endParaRPr sz="800">
              <a:latin typeface="Tahoma"/>
              <a:cs typeface="Tahoma"/>
            </a:endParaRPr>
          </a:p>
          <a:p>
            <a:pPr marL="12700" marR="62230">
              <a:lnSpc>
                <a:spcPct val="125000"/>
              </a:lnSpc>
              <a:spcBef>
                <a:spcPts val="565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Provide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executive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leadership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for the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implementation,</a:t>
            </a:r>
            <a:r>
              <a:rPr sz="800" spc="-4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change</a:t>
            </a:r>
            <a:r>
              <a:rPr sz="800" spc="-5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management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continuous improvement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Tech 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Stack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&amp; 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Tiger.</a:t>
            </a:r>
            <a:endParaRPr sz="800">
              <a:latin typeface="Tahoma"/>
              <a:cs typeface="Tahoma"/>
            </a:endParaRPr>
          </a:p>
          <a:p>
            <a:pPr marL="12700" marR="99060">
              <a:lnSpc>
                <a:spcPct val="125000"/>
              </a:lnSpc>
              <a:spcBef>
                <a:spcPts val="57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Drive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M&amp;A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opportunity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assessment,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subsequent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due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diligence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post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agreement transition activities across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each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defined region.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565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Implement the Data Centre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Solutions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Shield programme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ensure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effective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risk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management is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driven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into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business.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894000" y="1023678"/>
            <a:ext cx="1922145" cy="33229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GWS</a:t>
            </a:r>
            <a:r>
              <a:rPr sz="800" b="1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231F20"/>
                </a:solidFill>
                <a:latin typeface="Tahoma"/>
                <a:cs typeface="Tahoma"/>
              </a:rPr>
              <a:t>|</a:t>
            </a:r>
            <a:r>
              <a:rPr sz="800" b="1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Local</a:t>
            </a:r>
            <a:r>
              <a:rPr sz="800" b="1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231F20"/>
                </a:solidFill>
                <a:latin typeface="Tahoma"/>
                <a:cs typeface="Tahoma"/>
              </a:rPr>
              <a:t>&amp;</a:t>
            </a:r>
            <a:r>
              <a:rPr sz="800" b="1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DCS</a:t>
            </a:r>
            <a:r>
              <a:rPr sz="800" b="1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Tech</a:t>
            </a:r>
            <a:r>
              <a:rPr sz="800" b="1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Stack</a:t>
            </a:r>
            <a:endParaRPr sz="800">
              <a:latin typeface="Tahoma"/>
              <a:cs typeface="Tahoma"/>
            </a:endParaRPr>
          </a:p>
          <a:p>
            <a:pPr marL="12700" marR="102870" algn="just">
              <a:lnSpc>
                <a:spcPct val="125000"/>
              </a:lnSpc>
              <a:spcBef>
                <a:spcPts val="565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Drive the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implementation, adoption and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enhancement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the GWS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| Local &amp;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DCS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Standard 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Tech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Stack.</a:t>
            </a:r>
            <a:endParaRPr sz="800">
              <a:latin typeface="Tahoma"/>
              <a:cs typeface="Tahoma"/>
            </a:endParaRPr>
          </a:p>
          <a:p>
            <a:pPr marL="12700" marR="132715" algn="just">
              <a:lnSpc>
                <a:spcPct val="125000"/>
              </a:lnSpc>
              <a:spcBef>
                <a:spcPts val="565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Support Sales to sell the benefits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the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standard </a:t>
            </a:r>
            <a:r>
              <a:rPr sz="800" spc="-25" dirty="0">
                <a:solidFill>
                  <a:srgbClr val="231F20"/>
                </a:solidFill>
                <a:latin typeface="Tahoma"/>
                <a:cs typeface="Tahoma"/>
              </a:rPr>
              <a:t>Tech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Stack to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our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clients.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57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Focus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on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data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&amp;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reporting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at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business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contract</a:t>
            </a:r>
            <a:r>
              <a:rPr sz="800" spc="5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level.</a:t>
            </a:r>
            <a:r>
              <a:rPr sz="800" spc="4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Improve</a:t>
            </a:r>
            <a:r>
              <a:rPr sz="800" spc="5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reporting</a:t>
            </a:r>
            <a:r>
              <a:rPr sz="800" spc="5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toolset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drive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 globally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consistent contract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review.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805"/>
              </a:spcBef>
            </a:pP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Project</a:t>
            </a:r>
            <a:r>
              <a:rPr sz="800" b="1" spc="-5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Tiger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570"/>
              </a:spcBef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Tiger is a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GWS transformation programme </a:t>
            </a:r>
            <a:r>
              <a:rPr sz="800" spc="-2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to</a:t>
            </a:r>
            <a:r>
              <a:rPr sz="800" spc="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replace</a:t>
            </a:r>
            <a:r>
              <a:rPr sz="800" spc="4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Dynamics</a:t>
            </a:r>
            <a:r>
              <a:rPr sz="800" spc="5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with</a:t>
            </a:r>
            <a:r>
              <a:rPr sz="800" spc="4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</a:t>
            </a:r>
            <a:r>
              <a:rPr sz="800" spc="4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integrated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set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global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tools that drive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efficiency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through reducing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bureaucracy.</a:t>
            </a:r>
            <a:endParaRPr sz="800">
              <a:latin typeface="Tahoma"/>
              <a:cs typeface="Tahoma"/>
            </a:endParaRPr>
          </a:p>
          <a:p>
            <a:pPr marL="12700" marR="73660">
              <a:lnSpc>
                <a:spcPct val="125000"/>
              </a:lnSpc>
              <a:spcBef>
                <a:spcPts val="565"/>
              </a:spcBef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The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project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design,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build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testing will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be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completed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in 2022 in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preparation for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an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early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2023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go-live for US, Ireland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UK.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86527" y="993198"/>
            <a:ext cx="1866900" cy="21869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67970">
              <a:lnSpc>
                <a:spcPct val="125000"/>
              </a:lnSpc>
              <a:spcBef>
                <a:spcPts val="10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Ensure contract retention through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formalised client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care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programmes.</a:t>
            </a:r>
            <a:endParaRPr sz="800">
              <a:latin typeface="Tahoma"/>
              <a:cs typeface="Tahoma"/>
            </a:endParaRPr>
          </a:p>
          <a:p>
            <a:pPr marL="12700" marR="108585">
              <a:lnSpc>
                <a:spcPct val="125000"/>
              </a:lnSpc>
              <a:spcBef>
                <a:spcPts val="565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Deploy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 globally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consistent client care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programme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for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GWS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|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Local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DCS.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805"/>
              </a:spcBef>
            </a:pP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Key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elements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the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programme:</a:t>
            </a:r>
            <a:endParaRPr sz="800">
              <a:latin typeface="Tahoma"/>
              <a:cs typeface="Tahoma"/>
            </a:endParaRPr>
          </a:p>
          <a:p>
            <a:pPr marL="121285" marR="5080" indent="-121285">
              <a:lnSpc>
                <a:spcPct val="125000"/>
              </a:lnSpc>
              <a:spcBef>
                <a:spcPts val="285"/>
              </a:spcBef>
              <a:buChar char="•"/>
              <a:tabLst>
                <a:tab pos="121285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Down-streamed country/division Client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Care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Champions</a:t>
            </a:r>
            <a:endParaRPr sz="800">
              <a:latin typeface="Tahoma"/>
              <a:cs typeface="Tahoma"/>
            </a:endParaRPr>
          </a:p>
          <a:p>
            <a:pPr marL="120650" indent="-108585">
              <a:lnSpc>
                <a:spcPct val="100000"/>
              </a:lnSpc>
              <a:spcBef>
                <a:spcPts val="240"/>
              </a:spcBef>
              <a:buChar char="•"/>
              <a:tabLst>
                <a:tab pos="121285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Results</a:t>
            </a:r>
            <a:r>
              <a:rPr sz="800" spc="-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captured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centrally</a:t>
            </a:r>
            <a:endParaRPr sz="800">
              <a:latin typeface="Tahoma"/>
              <a:cs typeface="Tahoma"/>
            </a:endParaRPr>
          </a:p>
          <a:p>
            <a:pPr marL="120650" indent="-108585">
              <a:lnSpc>
                <a:spcPct val="100000"/>
              </a:lnSpc>
              <a:spcBef>
                <a:spcPts val="240"/>
              </a:spcBef>
              <a:buChar char="•"/>
              <a:tabLst>
                <a:tab pos="121285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Data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visualisation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via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Tableau</a:t>
            </a:r>
            <a:endParaRPr sz="800">
              <a:latin typeface="Tahoma"/>
              <a:cs typeface="Tahoma"/>
            </a:endParaRPr>
          </a:p>
          <a:p>
            <a:pPr marL="121285" marR="55880" indent="-121285">
              <a:lnSpc>
                <a:spcPct val="125000"/>
              </a:lnSpc>
              <a:buChar char="•"/>
              <a:tabLst>
                <a:tab pos="121285" algn="l"/>
              </a:tabLst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One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global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Local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DCS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action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plan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template</a:t>
            </a:r>
            <a:endParaRPr sz="800">
              <a:latin typeface="Tahoma"/>
              <a:cs typeface="Tahoma"/>
            </a:endParaRPr>
          </a:p>
          <a:p>
            <a:pPr marL="121285" marR="147320" indent="-121285">
              <a:lnSpc>
                <a:spcPct val="125000"/>
              </a:lnSpc>
              <a:buChar char="•"/>
              <a:tabLst>
                <a:tab pos="121285" algn="l"/>
              </a:tabLst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Local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accountable for completion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action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plans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567001" y="5004694"/>
            <a:ext cx="1762125" cy="2267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12725">
              <a:lnSpc>
                <a:spcPct val="125000"/>
              </a:lnSpc>
              <a:spcBef>
                <a:spcPts val="100"/>
              </a:spcBef>
            </a:pPr>
            <a:r>
              <a:rPr sz="800" b="1" dirty="0">
                <a:solidFill>
                  <a:srgbClr val="231F20"/>
                </a:solidFill>
                <a:latin typeface="Tahoma"/>
                <a:cs typeface="Tahoma"/>
              </a:rPr>
              <a:t>One </a:t>
            </a: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Team Delivering Superior </a:t>
            </a:r>
            <a:r>
              <a:rPr sz="800" b="1" spc="-2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Client</a:t>
            </a:r>
            <a:r>
              <a:rPr sz="800" b="1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b="1" dirty="0">
                <a:solidFill>
                  <a:srgbClr val="231F20"/>
                </a:solidFill>
                <a:latin typeface="Tahoma"/>
                <a:cs typeface="Tahoma"/>
              </a:rPr>
              <a:t>Outcomes</a:t>
            </a:r>
            <a:endParaRPr sz="800">
              <a:latin typeface="Tahoma"/>
              <a:cs typeface="Tahoma"/>
            </a:endParaRPr>
          </a:p>
          <a:p>
            <a:pPr marL="120650" indent="-108585">
              <a:lnSpc>
                <a:spcPct val="100000"/>
              </a:lnSpc>
              <a:spcBef>
                <a:spcPts val="520"/>
              </a:spcBef>
              <a:buChar char="•"/>
              <a:tabLst>
                <a:tab pos="121285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Competitive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fit-for-purpose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solutions</a:t>
            </a:r>
            <a:endParaRPr sz="800">
              <a:latin typeface="Tahoma"/>
              <a:cs typeface="Tahoma"/>
            </a:endParaRPr>
          </a:p>
          <a:p>
            <a:pPr marL="120650" indent="-108585">
              <a:lnSpc>
                <a:spcPct val="100000"/>
              </a:lnSpc>
              <a:spcBef>
                <a:spcPts val="240"/>
              </a:spcBef>
              <a:buChar char="•"/>
              <a:tabLst>
                <a:tab pos="121285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Expert</a:t>
            </a:r>
            <a:r>
              <a:rPr sz="800" spc="-3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category</a:t>
            </a:r>
            <a:r>
              <a:rPr sz="800" spc="-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management</a:t>
            </a:r>
            <a:endParaRPr sz="800">
              <a:latin typeface="Tahoma"/>
              <a:cs typeface="Tahoma"/>
            </a:endParaRPr>
          </a:p>
          <a:p>
            <a:pPr marL="120650" indent="-108585">
              <a:lnSpc>
                <a:spcPct val="100000"/>
              </a:lnSpc>
              <a:spcBef>
                <a:spcPts val="240"/>
              </a:spcBef>
              <a:buChar char="•"/>
              <a:tabLst>
                <a:tab pos="121285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Strategic</a:t>
            </a:r>
            <a:r>
              <a:rPr sz="800" spc="-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partnerships</a:t>
            </a:r>
            <a:endParaRPr sz="800">
              <a:latin typeface="Tahoma"/>
              <a:cs typeface="Tahoma"/>
            </a:endParaRPr>
          </a:p>
          <a:p>
            <a:pPr marL="120650" marR="370205" indent="-108585">
              <a:lnSpc>
                <a:spcPct val="125000"/>
              </a:lnSpc>
              <a:buChar char="•"/>
              <a:tabLst>
                <a:tab pos="121285" algn="l"/>
              </a:tabLst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Compliance,</a:t>
            </a:r>
            <a:r>
              <a:rPr sz="800" spc="-4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technology</a:t>
            </a:r>
            <a:r>
              <a:rPr sz="800" spc="-4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analytics</a:t>
            </a:r>
            <a:endParaRPr sz="800">
              <a:latin typeface="Tahoma"/>
              <a:cs typeface="Tahoma"/>
            </a:endParaRPr>
          </a:p>
          <a:p>
            <a:pPr marL="120650" indent="-108585">
              <a:lnSpc>
                <a:spcPct val="100000"/>
              </a:lnSpc>
              <a:spcBef>
                <a:spcPts val="240"/>
              </a:spcBef>
              <a:buChar char="•"/>
              <a:tabLst>
                <a:tab pos="121285" algn="l"/>
              </a:tabLst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Supplier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quality</a:t>
            </a:r>
            <a:r>
              <a:rPr sz="800" spc="-1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development</a:t>
            </a:r>
            <a:endParaRPr sz="800">
              <a:latin typeface="Tahoma"/>
              <a:cs typeface="Tahoma"/>
            </a:endParaRPr>
          </a:p>
          <a:p>
            <a:pPr marL="12700" marR="65405">
              <a:lnSpc>
                <a:spcPct val="125000"/>
              </a:lnSpc>
              <a:spcBef>
                <a:spcPts val="57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Relationship-focused approach where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suppliers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become part of our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market-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differentiated offering. Includes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diversity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sustainability,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anchored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on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compliance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data-driven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performance measurements.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894000" y="5170293"/>
            <a:ext cx="1884045" cy="1164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3505" algn="just">
              <a:lnSpc>
                <a:spcPct val="125000"/>
              </a:lnSpc>
              <a:spcBef>
                <a:spcPts val="100"/>
              </a:spcBef>
            </a:pP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Build a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strong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global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Commercial team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that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has a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culture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supporting growth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post-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contract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performance.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565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Deliver training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awareness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Commercial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best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practice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Legal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guardrails across the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business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to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mitigate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risk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drive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positive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outcomes.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894000" y="6381093"/>
            <a:ext cx="1898014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CoSec will continue to enhance board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Directors’ visibility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risk, compliance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reporting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requirements.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186527" y="5004694"/>
            <a:ext cx="1948814" cy="1469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People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-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Putting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people at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heart of all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that we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do and all decisions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that we make, </a:t>
            </a:r>
            <a:r>
              <a:rPr sz="800" spc="-2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through visible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leadership 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embedded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operational ownership.</a:t>
            </a:r>
            <a:endParaRPr sz="800">
              <a:latin typeface="Tahoma"/>
              <a:cs typeface="Tahoma"/>
            </a:endParaRPr>
          </a:p>
          <a:p>
            <a:pPr marL="12700" marR="142875">
              <a:lnSpc>
                <a:spcPct val="125000"/>
              </a:lnSpc>
              <a:spcBef>
                <a:spcPts val="565"/>
              </a:spcBef>
            </a:pP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Process</a:t>
            </a:r>
            <a:r>
              <a:rPr sz="800" b="1" spc="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-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Robust, 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risk-based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processes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training,</a:t>
            </a:r>
            <a:r>
              <a:rPr sz="800" spc="2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consistently</a:t>
            </a:r>
            <a:r>
              <a:rPr sz="800" spc="24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applied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across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all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areas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business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through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implementation of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formal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QHSE </a:t>
            </a:r>
            <a:r>
              <a:rPr sz="800" spc="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improvement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plans.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186527" y="6520292"/>
            <a:ext cx="1936114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b="1" spc="-5" dirty="0">
                <a:solidFill>
                  <a:srgbClr val="231F20"/>
                </a:solidFill>
                <a:latin typeface="Tahoma"/>
                <a:cs typeface="Tahoma"/>
              </a:rPr>
              <a:t>Performance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- Achieving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excellence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through quality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consistency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a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set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of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balanced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KPIs. Supported by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an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enhanced </a:t>
            </a:r>
            <a:r>
              <a:rPr sz="800" spc="-23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global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technology</a:t>
            </a:r>
            <a:r>
              <a:rPr sz="800" spc="-10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platform </a:t>
            </a:r>
            <a:r>
              <a:rPr sz="800" dirty="0">
                <a:solidFill>
                  <a:srgbClr val="231F20"/>
                </a:solidFill>
                <a:latin typeface="Tahoma"/>
                <a:cs typeface="Tahoma"/>
              </a:rPr>
              <a:t>–</a:t>
            </a:r>
            <a:r>
              <a:rPr sz="800" spc="-5" dirty="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sz="800" spc="-20" dirty="0">
                <a:solidFill>
                  <a:srgbClr val="231F20"/>
                </a:solidFill>
                <a:latin typeface="Tahoma"/>
                <a:cs typeface="Tahoma"/>
              </a:rPr>
              <a:t>Harbour.</a:t>
            </a:r>
            <a:endParaRPr sz="800">
              <a:latin typeface="Tahoma"/>
              <a:cs typeface="Tahoma"/>
            </a:endParaRPr>
          </a:p>
        </p:txBody>
      </p:sp>
      <p:pic>
        <p:nvPicPr>
          <p:cNvPr id="20" name="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7050" y="5189795"/>
            <a:ext cx="228600" cy="273050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332450" y="566356"/>
            <a:ext cx="241300" cy="184150"/>
            <a:chOff x="332450" y="566356"/>
            <a:chExt cx="241300" cy="184150"/>
          </a:xfrm>
        </p:grpSpPr>
        <p:sp>
          <p:nvSpPr>
            <p:cNvPr id="22" name="object 22"/>
            <p:cNvSpPr/>
            <p:nvPr/>
          </p:nvSpPr>
          <p:spPr>
            <a:xfrm>
              <a:off x="414997" y="566356"/>
              <a:ext cx="76200" cy="76200"/>
            </a:xfrm>
            <a:custGeom>
              <a:avLst/>
              <a:gdLst/>
              <a:ahLst/>
              <a:cxnLst/>
              <a:rect l="l" t="t" r="r" b="b"/>
              <a:pathLst>
                <a:path w="76200" h="76200">
                  <a:moveTo>
                    <a:pt x="76200" y="0"/>
                  </a:moveTo>
                  <a:lnTo>
                    <a:pt x="0" y="0"/>
                  </a:lnTo>
                  <a:lnTo>
                    <a:pt x="0" y="76200"/>
                  </a:lnTo>
                  <a:lnTo>
                    <a:pt x="76200" y="76200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rgbClr val="5281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38800" y="642552"/>
              <a:ext cx="228600" cy="101600"/>
            </a:xfrm>
            <a:custGeom>
              <a:avLst/>
              <a:gdLst/>
              <a:ahLst/>
              <a:cxnLst/>
              <a:rect l="l" t="t" r="r" b="b"/>
              <a:pathLst>
                <a:path w="228600" h="101600">
                  <a:moveTo>
                    <a:pt x="0" y="101600"/>
                  </a:moveTo>
                  <a:lnTo>
                    <a:pt x="0" y="88900"/>
                  </a:lnTo>
                  <a:lnTo>
                    <a:pt x="1995" y="79010"/>
                  </a:lnTo>
                  <a:lnTo>
                    <a:pt x="7437" y="70937"/>
                  </a:lnTo>
                  <a:lnTo>
                    <a:pt x="15510" y="65495"/>
                  </a:lnTo>
                  <a:lnTo>
                    <a:pt x="25400" y="63500"/>
                  </a:lnTo>
                  <a:lnTo>
                    <a:pt x="203200" y="63500"/>
                  </a:lnTo>
                  <a:lnTo>
                    <a:pt x="213083" y="65495"/>
                  </a:lnTo>
                  <a:lnTo>
                    <a:pt x="221157" y="70937"/>
                  </a:lnTo>
                  <a:lnTo>
                    <a:pt x="226602" y="79010"/>
                  </a:lnTo>
                  <a:lnTo>
                    <a:pt x="228600" y="88900"/>
                  </a:lnTo>
                  <a:lnTo>
                    <a:pt x="228600" y="101600"/>
                  </a:lnTo>
                </a:path>
                <a:path w="228600" h="101600">
                  <a:moveTo>
                    <a:pt x="114300" y="101600"/>
                  </a:moveTo>
                  <a:lnTo>
                    <a:pt x="114300" y="0"/>
                  </a:lnTo>
                </a:path>
              </a:pathLst>
            </a:custGeom>
            <a:ln w="12700">
              <a:solidFill>
                <a:srgbClr val="5281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/>
          <p:nvPr/>
        </p:nvSpPr>
        <p:spPr>
          <a:xfrm>
            <a:off x="427697" y="794956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800" y="0"/>
                </a:moveTo>
                <a:lnTo>
                  <a:pt x="0" y="0"/>
                </a:lnTo>
                <a:lnTo>
                  <a:pt x="0" y="50800"/>
                </a:lnTo>
                <a:lnTo>
                  <a:pt x="50800" y="50800"/>
                </a:lnTo>
                <a:lnTo>
                  <a:pt x="50800" y="0"/>
                </a:lnTo>
                <a:close/>
              </a:path>
            </a:pathLst>
          </a:custGeom>
          <a:solidFill>
            <a:srgbClr val="5281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13397" y="794956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800" y="0"/>
                </a:moveTo>
                <a:lnTo>
                  <a:pt x="0" y="0"/>
                </a:lnTo>
                <a:lnTo>
                  <a:pt x="0" y="50800"/>
                </a:lnTo>
                <a:lnTo>
                  <a:pt x="50800" y="50800"/>
                </a:lnTo>
                <a:lnTo>
                  <a:pt x="50800" y="0"/>
                </a:lnTo>
                <a:close/>
              </a:path>
            </a:pathLst>
          </a:custGeom>
          <a:solidFill>
            <a:srgbClr val="5281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41997" y="794956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800" y="0"/>
                </a:moveTo>
                <a:lnTo>
                  <a:pt x="0" y="0"/>
                </a:lnTo>
                <a:lnTo>
                  <a:pt x="0" y="50800"/>
                </a:lnTo>
                <a:lnTo>
                  <a:pt x="50800" y="50800"/>
                </a:lnTo>
                <a:lnTo>
                  <a:pt x="50800" y="0"/>
                </a:lnTo>
                <a:close/>
              </a:path>
            </a:pathLst>
          </a:custGeom>
          <a:solidFill>
            <a:srgbClr val="52818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7" name="object 27"/>
          <p:cNvGrpSpPr/>
          <p:nvPr/>
        </p:nvGrpSpPr>
        <p:grpSpPr>
          <a:xfrm>
            <a:off x="2832581" y="4527605"/>
            <a:ext cx="278765" cy="304800"/>
            <a:chOff x="2832581" y="4527605"/>
            <a:chExt cx="278765" cy="304800"/>
          </a:xfrm>
        </p:grpSpPr>
        <p:pic>
          <p:nvPicPr>
            <p:cNvPr id="28" name="object 2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90629" y="4591108"/>
              <a:ext cx="162509" cy="135508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2832581" y="4527605"/>
              <a:ext cx="278765" cy="240665"/>
            </a:xfrm>
            <a:custGeom>
              <a:avLst/>
              <a:gdLst/>
              <a:ahLst/>
              <a:cxnLst/>
              <a:rect l="l" t="t" r="r" b="b"/>
              <a:pathLst>
                <a:path w="278764" h="240664">
                  <a:moveTo>
                    <a:pt x="139306" y="0"/>
                  </a:moveTo>
                  <a:lnTo>
                    <a:pt x="95318" y="7782"/>
                  </a:lnTo>
                  <a:lnTo>
                    <a:pt x="57083" y="29442"/>
                  </a:lnTo>
                  <a:lnTo>
                    <a:pt x="26910" y="62451"/>
                  </a:lnTo>
                  <a:lnTo>
                    <a:pt x="7112" y="104280"/>
                  </a:lnTo>
                  <a:lnTo>
                    <a:pt x="0" y="152399"/>
                  </a:lnTo>
                  <a:lnTo>
                    <a:pt x="1345" y="173629"/>
                  </a:lnTo>
                  <a:lnTo>
                    <a:pt x="11883" y="214041"/>
                  </a:lnTo>
                  <a:lnTo>
                    <a:pt x="31483" y="240436"/>
                  </a:lnTo>
                  <a:lnTo>
                    <a:pt x="42367" y="232981"/>
                  </a:lnTo>
                  <a:lnTo>
                    <a:pt x="44005" y="225145"/>
                  </a:lnTo>
                  <a:lnTo>
                    <a:pt x="40601" y="219201"/>
                  </a:lnTo>
                  <a:lnTo>
                    <a:pt x="33084" y="203715"/>
                  </a:lnTo>
                  <a:lnTo>
                    <a:pt x="27641" y="187263"/>
                  </a:lnTo>
                  <a:lnTo>
                    <a:pt x="24332" y="170079"/>
                  </a:lnTo>
                  <a:lnTo>
                    <a:pt x="23215" y="152399"/>
                  </a:lnTo>
                  <a:lnTo>
                    <a:pt x="32353" y="103013"/>
                  </a:lnTo>
                  <a:lnTo>
                    <a:pt x="57257" y="62639"/>
                  </a:lnTo>
                  <a:lnTo>
                    <a:pt x="94163" y="35396"/>
                  </a:lnTo>
                  <a:lnTo>
                    <a:pt x="139306" y="25399"/>
                  </a:lnTo>
                  <a:lnTo>
                    <a:pt x="184446" y="35396"/>
                  </a:lnTo>
                  <a:lnTo>
                    <a:pt x="221348" y="62639"/>
                  </a:lnTo>
                  <a:lnTo>
                    <a:pt x="246248" y="103013"/>
                  </a:lnTo>
                  <a:lnTo>
                    <a:pt x="255384" y="152399"/>
                  </a:lnTo>
                  <a:lnTo>
                    <a:pt x="254267" y="170079"/>
                  </a:lnTo>
                  <a:lnTo>
                    <a:pt x="250958" y="187263"/>
                  </a:lnTo>
                  <a:lnTo>
                    <a:pt x="245515" y="203715"/>
                  </a:lnTo>
                  <a:lnTo>
                    <a:pt x="237998" y="219201"/>
                  </a:lnTo>
                  <a:lnTo>
                    <a:pt x="234594" y="225145"/>
                  </a:lnTo>
                  <a:lnTo>
                    <a:pt x="236245" y="232981"/>
                  </a:lnTo>
                  <a:lnTo>
                    <a:pt x="243598" y="238010"/>
                  </a:lnTo>
                  <a:lnTo>
                    <a:pt x="245732" y="238632"/>
                  </a:lnTo>
                  <a:lnTo>
                    <a:pt x="247827" y="238632"/>
                  </a:lnTo>
                  <a:lnTo>
                    <a:pt x="251688" y="238632"/>
                  </a:lnTo>
                  <a:lnTo>
                    <a:pt x="273281" y="194270"/>
                  </a:lnTo>
                  <a:lnTo>
                    <a:pt x="278612" y="152399"/>
                  </a:lnTo>
                  <a:lnTo>
                    <a:pt x="271498" y="104280"/>
                  </a:lnTo>
                  <a:lnTo>
                    <a:pt x="251697" y="62451"/>
                  </a:lnTo>
                  <a:lnTo>
                    <a:pt x="221523" y="29442"/>
                  </a:lnTo>
                  <a:lnTo>
                    <a:pt x="183289" y="7782"/>
                  </a:lnTo>
                  <a:lnTo>
                    <a:pt x="139306" y="0"/>
                  </a:lnTo>
                  <a:close/>
                </a:path>
              </a:pathLst>
            </a:custGeom>
            <a:solidFill>
              <a:srgbClr val="5281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02228" y="4654605"/>
              <a:ext cx="139306" cy="177800"/>
            </a:xfrm>
            <a:prstGeom prst="rect">
              <a:avLst/>
            </a:prstGeom>
          </p:spPr>
        </p:pic>
      </p:grpSp>
      <p:pic>
        <p:nvPicPr>
          <p:cNvPr id="31" name="object 3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32576" y="541858"/>
            <a:ext cx="278608" cy="304800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5517281" y="541858"/>
            <a:ext cx="304800" cy="304800"/>
            <a:chOff x="5517281" y="541858"/>
            <a:chExt cx="304800" cy="304800"/>
          </a:xfrm>
        </p:grpSpPr>
        <p:sp>
          <p:nvSpPr>
            <p:cNvPr id="33" name="object 33"/>
            <p:cNvSpPr/>
            <p:nvPr/>
          </p:nvSpPr>
          <p:spPr>
            <a:xfrm>
              <a:off x="5517281" y="541858"/>
              <a:ext cx="304800" cy="304800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19723" y="0"/>
                  </a:moveTo>
                  <a:lnTo>
                    <a:pt x="5676" y="0"/>
                  </a:lnTo>
                  <a:lnTo>
                    <a:pt x="0" y="5676"/>
                  </a:lnTo>
                  <a:lnTo>
                    <a:pt x="0" y="299123"/>
                  </a:lnTo>
                  <a:lnTo>
                    <a:pt x="5676" y="304800"/>
                  </a:lnTo>
                  <a:lnTo>
                    <a:pt x="299123" y="304800"/>
                  </a:lnTo>
                  <a:lnTo>
                    <a:pt x="304800" y="299123"/>
                  </a:lnTo>
                  <a:lnTo>
                    <a:pt x="304800" y="285076"/>
                  </a:lnTo>
                  <a:lnTo>
                    <a:pt x="299123" y="279400"/>
                  </a:lnTo>
                  <a:lnTo>
                    <a:pt x="25400" y="279400"/>
                  </a:lnTo>
                  <a:lnTo>
                    <a:pt x="25400" y="5676"/>
                  </a:lnTo>
                  <a:lnTo>
                    <a:pt x="19723" y="0"/>
                  </a:lnTo>
                  <a:close/>
                </a:path>
              </a:pathLst>
            </a:custGeom>
            <a:solidFill>
              <a:srgbClr val="5281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68081" y="579958"/>
              <a:ext cx="254000" cy="203200"/>
            </a:xfrm>
            <a:prstGeom prst="rect">
              <a:avLst/>
            </a:prstGeom>
          </p:spPr>
        </p:pic>
      </p:grpSp>
      <p:sp>
        <p:nvSpPr>
          <p:cNvPr id="35" name="object 35"/>
          <p:cNvSpPr/>
          <p:nvPr/>
        </p:nvSpPr>
        <p:spPr>
          <a:xfrm>
            <a:off x="5517281" y="4554604"/>
            <a:ext cx="304800" cy="279400"/>
          </a:xfrm>
          <a:custGeom>
            <a:avLst/>
            <a:gdLst/>
            <a:ahLst/>
            <a:cxnLst/>
            <a:rect l="l" t="t" r="r" b="b"/>
            <a:pathLst>
              <a:path w="304800" h="279400">
                <a:moveTo>
                  <a:pt x="222923" y="0"/>
                </a:moveTo>
                <a:lnTo>
                  <a:pt x="5676" y="0"/>
                </a:lnTo>
                <a:lnTo>
                  <a:pt x="0" y="5676"/>
                </a:lnTo>
                <a:lnTo>
                  <a:pt x="0" y="228600"/>
                </a:lnTo>
                <a:lnTo>
                  <a:pt x="3997" y="248356"/>
                </a:lnTo>
                <a:lnTo>
                  <a:pt x="14893" y="264506"/>
                </a:lnTo>
                <a:lnTo>
                  <a:pt x="31043" y="275402"/>
                </a:lnTo>
                <a:lnTo>
                  <a:pt x="50800" y="279400"/>
                </a:lnTo>
                <a:lnTo>
                  <a:pt x="254000" y="279400"/>
                </a:lnTo>
                <a:lnTo>
                  <a:pt x="273756" y="275402"/>
                </a:lnTo>
                <a:lnTo>
                  <a:pt x="289906" y="264506"/>
                </a:lnTo>
                <a:lnTo>
                  <a:pt x="296994" y="254000"/>
                </a:lnTo>
                <a:lnTo>
                  <a:pt x="254000" y="254000"/>
                </a:lnTo>
                <a:lnTo>
                  <a:pt x="244121" y="252001"/>
                </a:lnTo>
                <a:lnTo>
                  <a:pt x="236046" y="246553"/>
                </a:lnTo>
                <a:lnTo>
                  <a:pt x="230598" y="238478"/>
                </a:lnTo>
                <a:lnTo>
                  <a:pt x="228600" y="228600"/>
                </a:lnTo>
                <a:lnTo>
                  <a:pt x="228600" y="215900"/>
                </a:lnTo>
                <a:lnTo>
                  <a:pt x="56476" y="215900"/>
                </a:lnTo>
                <a:lnTo>
                  <a:pt x="50800" y="210223"/>
                </a:lnTo>
                <a:lnTo>
                  <a:pt x="50800" y="196176"/>
                </a:lnTo>
                <a:lnTo>
                  <a:pt x="56476" y="190500"/>
                </a:lnTo>
                <a:lnTo>
                  <a:pt x="228600" y="190500"/>
                </a:lnTo>
                <a:lnTo>
                  <a:pt x="228600" y="165100"/>
                </a:lnTo>
                <a:lnTo>
                  <a:pt x="56476" y="165100"/>
                </a:lnTo>
                <a:lnTo>
                  <a:pt x="50800" y="159423"/>
                </a:lnTo>
                <a:lnTo>
                  <a:pt x="50800" y="145376"/>
                </a:lnTo>
                <a:lnTo>
                  <a:pt x="56476" y="139700"/>
                </a:lnTo>
                <a:lnTo>
                  <a:pt x="228600" y="139700"/>
                </a:lnTo>
                <a:lnTo>
                  <a:pt x="228600" y="101600"/>
                </a:lnTo>
                <a:lnTo>
                  <a:pt x="50800" y="101600"/>
                </a:lnTo>
                <a:lnTo>
                  <a:pt x="50800" y="50800"/>
                </a:lnTo>
                <a:lnTo>
                  <a:pt x="228600" y="50800"/>
                </a:lnTo>
                <a:lnTo>
                  <a:pt x="228600" y="5676"/>
                </a:lnTo>
                <a:lnTo>
                  <a:pt x="222923" y="0"/>
                </a:lnTo>
                <a:close/>
              </a:path>
              <a:path w="304800" h="279400">
                <a:moveTo>
                  <a:pt x="228600" y="50800"/>
                </a:moveTo>
                <a:lnTo>
                  <a:pt x="177800" y="50800"/>
                </a:lnTo>
                <a:lnTo>
                  <a:pt x="177800" y="101600"/>
                </a:lnTo>
                <a:lnTo>
                  <a:pt x="279400" y="101600"/>
                </a:lnTo>
                <a:lnTo>
                  <a:pt x="279400" y="228600"/>
                </a:lnTo>
                <a:lnTo>
                  <a:pt x="277401" y="238478"/>
                </a:lnTo>
                <a:lnTo>
                  <a:pt x="271953" y="246553"/>
                </a:lnTo>
                <a:lnTo>
                  <a:pt x="263878" y="252001"/>
                </a:lnTo>
                <a:lnTo>
                  <a:pt x="254000" y="254000"/>
                </a:lnTo>
                <a:lnTo>
                  <a:pt x="296994" y="254000"/>
                </a:lnTo>
                <a:lnTo>
                  <a:pt x="300802" y="248356"/>
                </a:lnTo>
                <a:lnTo>
                  <a:pt x="304800" y="228600"/>
                </a:lnTo>
                <a:lnTo>
                  <a:pt x="304800" y="81876"/>
                </a:lnTo>
                <a:lnTo>
                  <a:pt x="299123" y="76200"/>
                </a:lnTo>
                <a:lnTo>
                  <a:pt x="228600" y="76200"/>
                </a:lnTo>
                <a:lnTo>
                  <a:pt x="228600" y="50800"/>
                </a:lnTo>
                <a:close/>
              </a:path>
              <a:path w="304800" h="279400">
                <a:moveTo>
                  <a:pt x="228600" y="190500"/>
                </a:moveTo>
                <a:lnTo>
                  <a:pt x="172123" y="190500"/>
                </a:lnTo>
                <a:lnTo>
                  <a:pt x="177800" y="196176"/>
                </a:lnTo>
                <a:lnTo>
                  <a:pt x="177800" y="210223"/>
                </a:lnTo>
                <a:lnTo>
                  <a:pt x="172123" y="215900"/>
                </a:lnTo>
                <a:lnTo>
                  <a:pt x="228600" y="215900"/>
                </a:lnTo>
                <a:lnTo>
                  <a:pt x="228600" y="190500"/>
                </a:lnTo>
                <a:close/>
              </a:path>
              <a:path w="304800" h="279400">
                <a:moveTo>
                  <a:pt x="228600" y="139700"/>
                </a:moveTo>
                <a:lnTo>
                  <a:pt x="172123" y="139700"/>
                </a:lnTo>
                <a:lnTo>
                  <a:pt x="177800" y="145376"/>
                </a:lnTo>
                <a:lnTo>
                  <a:pt x="177800" y="159423"/>
                </a:lnTo>
                <a:lnTo>
                  <a:pt x="172123" y="165100"/>
                </a:lnTo>
                <a:lnTo>
                  <a:pt x="228600" y="165100"/>
                </a:lnTo>
                <a:lnTo>
                  <a:pt x="228600" y="139700"/>
                </a:lnTo>
                <a:close/>
              </a:path>
            </a:pathLst>
          </a:custGeom>
          <a:solidFill>
            <a:srgbClr val="52818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6" name="object 3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202000" y="541858"/>
            <a:ext cx="304800" cy="304800"/>
          </a:xfrm>
          <a:prstGeom prst="rect">
            <a:avLst/>
          </a:prstGeom>
        </p:spPr>
      </p:pic>
      <p:sp>
        <p:nvSpPr>
          <p:cNvPr id="37" name="object 37"/>
          <p:cNvSpPr/>
          <p:nvPr/>
        </p:nvSpPr>
        <p:spPr>
          <a:xfrm>
            <a:off x="8240100" y="4554604"/>
            <a:ext cx="228600" cy="304800"/>
          </a:xfrm>
          <a:custGeom>
            <a:avLst/>
            <a:gdLst/>
            <a:ahLst/>
            <a:cxnLst/>
            <a:rect l="l" t="t" r="r" b="b"/>
            <a:pathLst>
              <a:path w="228600" h="304800">
                <a:moveTo>
                  <a:pt x="94589" y="25400"/>
                </a:moveTo>
                <a:lnTo>
                  <a:pt x="38100" y="25400"/>
                </a:lnTo>
                <a:lnTo>
                  <a:pt x="23285" y="28399"/>
                </a:lnTo>
                <a:lnTo>
                  <a:pt x="11172" y="36572"/>
                </a:lnTo>
                <a:lnTo>
                  <a:pt x="2999" y="48685"/>
                </a:lnTo>
                <a:lnTo>
                  <a:pt x="0" y="63500"/>
                </a:lnTo>
                <a:lnTo>
                  <a:pt x="0" y="266700"/>
                </a:lnTo>
                <a:lnTo>
                  <a:pt x="2999" y="281514"/>
                </a:lnTo>
                <a:lnTo>
                  <a:pt x="11172" y="293627"/>
                </a:lnTo>
                <a:lnTo>
                  <a:pt x="23285" y="301800"/>
                </a:lnTo>
                <a:lnTo>
                  <a:pt x="38100" y="304800"/>
                </a:lnTo>
                <a:lnTo>
                  <a:pt x="190500" y="304800"/>
                </a:lnTo>
                <a:lnTo>
                  <a:pt x="205314" y="301800"/>
                </a:lnTo>
                <a:lnTo>
                  <a:pt x="217427" y="293627"/>
                </a:lnTo>
                <a:lnTo>
                  <a:pt x="225600" y="281514"/>
                </a:lnTo>
                <a:lnTo>
                  <a:pt x="228600" y="266700"/>
                </a:lnTo>
                <a:lnTo>
                  <a:pt x="228600" y="228600"/>
                </a:lnTo>
                <a:lnTo>
                  <a:pt x="93014" y="228600"/>
                </a:lnTo>
                <a:lnTo>
                  <a:pt x="89789" y="227266"/>
                </a:lnTo>
                <a:lnTo>
                  <a:pt x="49555" y="187032"/>
                </a:lnTo>
                <a:lnTo>
                  <a:pt x="49555" y="178993"/>
                </a:lnTo>
                <a:lnTo>
                  <a:pt x="59486" y="169075"/>
                </a:lnTo>
                <a:lnTo>
                  <a:pt x="125183" y="169075"/>
                </a:lnTo>
                <a:lnTo>
                  <a:pt x="161074" y="133121"/>
                </a:lnTo>
                <a:lnTo>
                  <a:pt x="228600" y="133121"/>
                </a:lnTo>
                <a:lnTo>
                  <a:pt x="228600" y="63500"/>
                </a:lnTo>
                <a:lnTo>
                  <a:pt x="226028" y="50800"/>
                </a:lnTo>
                <a:lnTo>
                  <a:pt x="88900" y="50800"/>
                </a:lnTo>
                <a:lnTo>
                  <a:pt x="88900" y="31102"/>
                </a:lnTo>
                <a:lnTo>
                  <a:pt x="94589" y="25400"/>
                </a:lnTo>
                <a:close/>
              </a:path>
              <a:path w="228600" h="304800">
                <a:moveTo>
                  <a:pt x="228600" y="133121"/>
                </a:moveTo>
                <a:lnTo>
                  <a:pt x="169125" y="133121"/>
                </a:lnTo>
                <a:lnTo>
                  <a:pt x="174066" y="138087"/>
                </a:lnTo>
                <a:lnTo>
                  <a:pt x="179044" y="143040"/>
                </a:lnTo>
                <a:lnTo>
                  <a:pt x="179044" y="151079"/>
                </a:lnTo>
                <a:lnTo>
                  <a:pt x="102997" y="227266"/>
                </a:lnTo>
                <a:lnTo>
                  <a:pt x="99758" y="228600"/>
                </a:lnTo>
                <a:lnTo>
                  <a:pt x="228600" y="228600"/>
                </a:lnTo>
                <a:lnTo>
                  <a:pt x="228600" y="133121"/>
                </a:lnTo>
                <a:close/>
              </a:path>
              <a:path w="228600" h="304800">
                <a:moveTo>
                  <a:pt x="125183" y="169075"/>
                </a:moveTo>
                <a:lnTo>
                  <a:pt x="67513" y="169075"/>
                </a:lnTo>
                <a:lnTo>
                  <a:pt x="96380" y="197929"/>
                </a:lnTo>
                <a:lnTo>
                  <a:pt x="125183" y="169075"/>
                </a:lnTo>
                <a:close/>
              </a:path>
              <a:path w="228600" h="304800">
                <a:moveTo>
                  <a:pt x="190500" y="25400"/>
                </a:moveTo>
                <a:lnTo>
                  <a:pt x="134010" y="25400"/>
                </a:lnTo>
                <a:lnTo>
                  <a:pt x="139700" y="31102"/>
                </a:lnTo>
                <a:lnTo>
                  <a:pt x="139700" y="50800"/>
                </a:lnTo>
                <a:lnTo>
                  <a:pt x="226028" y="50800"/>
                </a:lnTo>
                <a:lnTo>
                  <a:pt x="225600" y="48685"/>
                </a:lnTo>
                <a:lnTo>
                  <a:pt x="217427" y="36572"/>
                </a:lnTo>
                <a:lnTo>
                  <a:pt x="205314" y="28399"/>
                </a:lnTo>
                <a:lnTo>
                  <a:pt x="190500" y="25400"/>
                </a:lnTo>
                <a:close/>
              </a:path>
              <a:path w="228600" h="304800">
                <a:moveTo>
                  <a:pt x="127000" y="0"/>
                </a:moveTo>
                <a:lnTo>
                  <a:pt x="101600" y="0"/>
                </a:lnTo>
                <a:lnTo>
                  <a:pt x="89775" y="1895"/>
                </a:lnTo>
                <a:lnTo>
                  <a:pt x="79489" y="7170"/>
                </a:lnTo>
                <a:lnTo>
                  <a:pt x="71317" y="15210"/>
                </a:lnTo>
                <a:lnTo>
                  <a:pt x="65836" y="25400"/>
                </a:lnTo>
                <a:lnTo>
                  <a:pt x="162763" y="25400"/>
                </a:lnTo>
                <a:lnTo>
                  <a:pt x="157282" y="15210"/>
                </a:lnTo>
                <a:lnTo>
                  <a:pt x="149110" y="7170"/>
                </a:lnTo>
                <a:lnTo>
                  <a:pt x="138824" y="1895"/>
                </a:lnTo>
                <a:lnTo>
                  <a:pt x="127000" y="0"/>
                </a:lnTo>
                <a:close/>
              </a:path>
            </a:pathLst>
          </a:custGeom>
          <a:solidFill>
            <a:srgbClr val="52818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" name="object 3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87999" y="2817935"/>
            <a:ext cx="242442" cy="30034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1064</Words>
  <Application>Microsoft Macintosh PowerPoint</Application>
  <PresentationFormat>Custom</PresentationFormat>
  <Paragraphs>177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Calibri</vt:lpstr>
      <vt:lpstr>Tahoma</vt:lpstr>
      <vt:lpstr>Office Theme</vt:lpstr>
      <vt:lpstr>GWS | Local &amp; DCS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GWS | Local &amp; DCS</dc:title>
  <cp:lastModifiedBy>Dan Stephings</cp:lastModifiedBy>
  <cp:revision>1</cp:revision>
  <dcterms:created xsi:type="dcterms:W3CDTF">2022-03-20T20:12:49Z</dcterms:created>
  <dcterms:modified xsi:type="dcterms:W3CDTF">2022-03-20T20:13:17Z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2022-03-20T00:00:00Z</vt:filetime>
  </property>
  <property fmtid="{D5CDD505-2E9C-101B-9397-08002B2CF9AE}" pid="3" name="Creator">
    <vt:lpwstr>Adobe InDesign 17.1 (Macintosh)</vt:lpwstr>
  </property>
  <property fmtid="{D5CDD505-2E9C-101B-9397-08002B2CF9AE}" pid="4" name="LastSaved">
    <vt:filetime>2022-03-20T00:00:00Z</vt:filetime>
  </property>
</Properties>
</file>